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93" r:id="rId2"/>
    <p:sldId id="363" r:id="rId3"/>
    <p:sldId id="364" r:id="rId4"/>
    <p:sldId id="397" r:id="rId5"/>
    <p:sldId id="394" r:id="rId6"/>
    <p:sldId id="395" r:id="rId7"/>
    <p:sldId id="396" r:id="rId8"/>
    <p:sldId id="398" r:id="rId9"/>
    <p:sldId id="257" r:id="rId10"/>
    <p:sldId id="307" r:id="rId11"/>
    <p:sldId id="304" r:id="rId12"/>
    <p:sldId id="370" r:id="rId13"/>
    <p:sldId id="339" r:id="rId14"/>
    <p:sldId id="371" r:id="rId15"/>
    <p:sldId id="372" r:id="rId16"/>
    <p:sldId id="334" r:id="rId17"/>
    <p:sldId id="373" r:id="rId18"/>
    <p:sldId id="374" r:id="rId19"/>
    <p:sldId id="280" r:id="rId20"/>
    <p:sldId id="282" r:id="rId21"/>
    <p:sldId id="338" r:id="rId22"/>
    <p:sldId id="340" r:id="rId23"/>
    <p:sldId id="375" r:id="rId24"/>
    <p:sldId id="376" r:id="rId25"/>
    <p:sldId id="286" r:id="rId26"/>
    <p:sldId id="377" r:id="rId27"/>
    <p:sldId id="288" r:id="rId28"/>
    <p:sldId id="378" r:id="rId29"/>
    <p:sldId id="379" r:id="rId30"/>
    <p:sldId id="380" r:id="rId31"/>
    <p:sldId id="381" r:id="rId32"/>
    <p:sldId id="382" r:id="rId33"/>
    <p:sldId id="383" r:id="rId34"/>
    <p:sldId id="384" r:id="rId35"/>
    <p:sldId id="385" r:id="rId36"/>
    <p:sldId id="389" r:id="rId37"/>
    <p:sldId id="386" r:id="rId38"/>
    <p:sldId id="387" r:id="rId39"/>
    <p:sldId id="388" r:id="rId40"/>
    <p:sldId id="324" r:id="rId41"/>
    <p:sldId id="390" r:id="rId42"/>
    <p:sldId id="303" r:id="rId43"/>
    <p:sldId id="391" r:id="rId44"/>
    <p:sldId id="392" r:id="rId45"/>
    <p:sldId id="368" r:id="rId46"/>
    <p:sldId id="369" r:id="rId47"/>
    <p:sldId id="361" r:id="rId4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81" autoAdjust="0"/>
  </p:normalViewPr>
  <p:slideViewPr>
    <p:cSldViewPr>
      <p:cViewPr varScale="1">
        <p:scale>
          <a:sx n="85" d="100"/>
          <a:sy n="85" d="100"/>
        </p:scale>
        <p:origin x="-236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CC3FE2-6A83-4CE7-A9AF-F9BB7CB61274}" type="datetimeFigureOut">
              <a:rPr lang="zh-TW" altLang="en-US" smtClean="0"/>
              <a:pPr/>
              <a:t>2020/3/18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320BEA-D5AD-44E2-8C2A-54E24204AEFE}" type="slidenum">
              <a:rPr lang="zh-TW" altLang="en-US" smtClean="0"/>
              <a:pPr/>
              <a:t>‹#›</a:t>
            </a:fld>
            <a:endParaRPr lang="zh-TW" altLang="en-US"/>
          </a:p>
        </p:txBody>
      </p:sp>
    </p:spTree>
    <p:extLst>
      <p:ext uri="{BB962C8B-B14F-4D97-AF65-F5344CB8AC3E}">
        <p14:creationId xmlns:p14="http://schemas.microsoft.com/office/powerpoint/2010/main" val="346914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odc.noaa.gov/woce/woce_v3/wocedata_2/bathymetry/default.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Public_domain"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en.wikipedia.org/wiki/File:East_coast_sst_track.jp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coustic_Doppler_current_profil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http://oceanservice.noaa.gov/education/kits/currents/07measure1.html</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(No copyright</a:t>
            </a:r>
            <a:r>
              <a:rPr lang="en-US" altLang="zh-TW" baseline="0" dirty="0"/>
              <a:t> found</a:t>
            </a:r>
            <a:r>
              <a:rPr lang="en-US" altLang="zh-TW"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01C63AD2-BF1E-4B43-B147-451E507FDD3D}" type="slidenum">
              <a:rPr lang="zh-TW" altLang="en-US" smtClean="0"/>
              <a:pPr/>
              <a:t>11</a:t>
            </a:fld>
            <a:endParaRPr lang="zh-TW" altLang="en-US"/>
          </a:p>
        </p:txBody>
      </p:sp>
    </p:spTree>
    <p:extLst>
      <p:ext uri="{BB962C8B-B14F-4D97-AF65-F5344CB8AC3E}">
        <p14:creationId xmlns:p14="http://schemas.microsoft.com/office/powerpoint/2010/main" val="145372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a:t>http://www.whycos.org/whycos/sites/default/files/public/pdf/training-material/procedures_for_review_and_approval_of_adcp_discharge_measurements.pdf</a:t>
            </a:r>
          </a:p>
          <a:p>
            <a:r>
              <a:rPr lang="en-US" altLang="zh-TW" dirty="0"/>
              <a:t>http://www.soes.soton.ac.uk/teaching/courses/soes3018/2011/Group10/index.htm</a:t>
            </a:r>
            <a:endParaRPr lang="zh-TW" altLang="en-US" dirty="0"/>
          </a:p>
        </p:txBody>
      </p:sp>
      <p:sp>
        <p:nvSpPr>
          <p:cNvPr id="4" name="投影片編號版面配置區 3"/>
          <p:cNvSpPr>
            <a:spLocks noGrp="1"/>
          </p:cNvSpPr>
          <p:nvPr>
            <p:ph type="sldNum" sz="quarter" idx="10"/>
          </p:nvPr>
        </p:nvSpPr>
        <p:spPr/>
        <p:txBody>
          <a:bodyPr/>
          <a:lstStyle/>
          <a:p>
            <a:fld id="{01C63AD2-BF1E-4B43-B147-451E507FDD3D}" type="slidenum">
              <a:rPr lang="zh-TW" altLang="en-US" smtClean="0"/>
              <a:pPr/>
              <a:t>32</a:t>
            </a:fld>
            <a:endParaRPr lang="zh-TW" altLang="en-US"/>
          </a:p>
        </p:txBody>
      </p:sp>
    </p:spTree>
    <p:extLst>
      <p:ext uri="{BB962C8B-B14F-4D97-AF65-F5344CB8AC3E}">
        <p14:creationId xmlns:p14="http://schemas.microsoft.com/office/powerpoint/2010/main" val="124194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https://www.nodc.noaa.gov/woce/woce_v3/wocedata_2/bathymetry/default.htm</a:t>
            </a:r>
            <a:endParaRPr lang="zh-TW" altLang="en-US" dirty="0"/>
          </a:p>
        </p:txBody>
      </p:sp>
      <p:sp>
        <p:nvSpPr>
          <p:cNvPr id="4" name="投影片編號版面配置區 3"/>
          <p:cNvSpPr>
            <a:spLocks noGrp="1"/>
          </p:cNvSpPr>
          <p:nvPr>
            <p:ph type="sldNum" sz="quarter" idx="10"/>
          </p:nvPr>
        </p:nvSpPr>
        <p:spPr/>
        <p:txBody>
          <a:bodyPr/>
          <a:lstStyle/>
          <a:p>
            <a:fld id="{6D7086F9-9C3F-461E-B67D-5A24E59BAABF}" type="slidenum">
              <a:rPr lang="zh-TW" altLang="en-US" smtClean="0"/>
              <a:t>36</a:t>
            </a:fld>
            <a:endParaRPr lang="zh-TW" altLang="en-US"/>
          </a:p>
        </p:txBody>
      </p:sp>
    </p:spTree>
    <p:extLst>
      <p:ext uri="{BB962C8B-B14F-4D97-AF65-F5344CB8AC3E}">
        <p14:creationId xmlns:p14="http://schemas.microsoft.com/office/powerpoint/2010/main" val="375622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AD7402E3-CE4E-4040-ACA4-EB74193C8CF7}" type="slidenum">
              <a:rPr lang="zh-TW" altLang="en-US" smtClean="0"/>
              <a:pPr/>
              <a:t>39</a:t>
            </a:fld>
            <a:endParaRPr lang="zh-TW" altLang="en-US"/>
          </a:p>
        </p:txBody>
      </p:sp>
    </p:spTree>
    <p:extLst>
      <p:ext uri="{BB962C8B-B14F-4D97-AF65-F5344CB8AC3E}">
        <p14:creationId xmlns:p14="http://schemas.microsoft.com/office/powerpoint/2010/main" val="268827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 copyright found</a:t>
            </a:r>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41</a:t>
            </a:fld>
            <a:endParaRPr lang="zh-TW" altLang="en-US"/>
          </a:p>
        </p:txBody>
      </p:sp>
    </p:spTree>
    <p:extLst>
      <p:ext uri="{BB962C8B-B14F-4D97-AF65-F5344CB8AC3E}">
        <p14:creationId xmlns:p14="http://schemas.microsoft.com/office/powerpoint/2010/main" val="3949096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 copyright</a:t>
            </a:r>
            <a:r>
              <a:rPr lang="en-US" altLang="zh-TW" baseline="0" dirty="0"/>
              <a:t> found</a:t>
            </a:r>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43</a:t>
            </a:fld>
            <a:endParaRPr lang="zh-TW" altLang="en-US"/>
          </a:p>
        </p:txBody>
      </p:sp>
    </p:spTree>
    <p:extLst>
      <p:ext uri="{BB962C8B-B14F-4D97-AF65-F5344CB8AC3E}">
        <p14:creationId xmlns:p14="http://schemas.microsoft.com/office/powerpoint/2010/main" val="46198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a:solidFill>
                  <a:schemeClr val="tx1"/>
                </a:solidFill>
                <a:effectLst/>
                <a:latin typeface="+mn-lt"/>
                <a:ea typeface="+mn-ea"/>
                <a:cs typeface="+mn-cs"/>
              </a:rPr>
              <a:t>I, the copyright holder of this work, hereby release it into the </a:t>
            </a:r>
            <a:r>
              <a:rPr lang="en-US" altLang="zh-TW" sz="1200" b="1" i="1" u="none" strike="noStrike" kern="1200" dirty="0">
                <a:solidFill>
                  <a:schemeClr val="tx1"/>
                </a:solidFill>
                <a:effectLst/>
                <a:latin typeface="+mn-lt"/>
                <a:ea typeface="+mn-ea"/>
                <a:cs typeface="+mn-cs"/>
                <a:hlinkClick r:id="rId3" tooltip="Public domain"/>
              </a:rPr>
              <a:t>public domain</a:t>
            </a:r>
            <a:r>
              <a:rPr lang="en-US" altLang="zh-TW" sz="1200" b="0" i="1" kern="1200" dirty="0">
                <a:solidFill>
                  <a:schemeClr val="tx1"/>
                </a:solidFill>
                <a:effectLst/>
                <a:latin typeface="+mn-lt"/>
                <a:ea typeface="+mn-ea"/>
                <a:cs typeface="+mn-cs"/>
              </a:rPr>
              <a:t>. This applies worldwide.</a:t>
            </a:r>
            <a:r>
              <a:rPr lang="en-US" altLang="zh-TW" dirty="0"/>
              <a:t/>
            </a:r>
            <a:br>
              <a:rPr lang="en-US" altLang="zh-TW" dirty="0"/>
            </a:br>
            <a:r>
              <a:rPr lang="en-US" altLang="zh-TW" sz="1200" b="0" i="0" kern="1200" dirty="0">
                <a:solidFill>
                  <a:schemeClr val="tx1"/>
                </a:solidFill>
                <a:effectLst/>
                <a:latin typeface="+mn-lt"/>
                <a:ea typeface="+mn-ea"/>
                <a:cs typeface="+mn-cs"/>
              </a:rPr>
              <a:t>If this is not legally possible:</a:t>
            </a:r>
            <a:br>
              <a:rPr lang="en-US" altLang="zh-TW" sz="1200" b="0" i="0" kern="1200" dirty="0">
                <a:solidFill>
                  <a:schemeClr val="tx1"/>
                </a:solidFill>
                <a:effectLst/>
                <a:latin typeface="+mn-lt"/>
                <a:ea typeface="+mn-ea"/>
                <a:cs typeface="+mn-cs"/>
              </a:rPr>
            </a:br>
            <a:endParaRPr lang="en-US" altLang="zh-TW" sz="1200" b="0" i="0" kern="1200" dirty="0">
              <a:solidFill>
                <a:schemeClr val="tx1"/>
              </a:solidFill>
              <a:effectLst/>
              <a:latin typeface="+mn-lt"/>
              <a:ea typeface="+mn-ea"/>
              <a:cs typeface="+mn-cs"/>
            </a:endParaRPr>
          </a:p>
          <a:p>
            <a:r>
              <a:rPr lang="en-US" altLang="zh-TW" sz="1200" b="0" i="1" kern="1200" dirty="0">
                <a:solidFill>
                  <a:schemeClr val="tx1"/>
                </a:solidFill>
                <a:effectLst/>
                <a:latin typeface="+mn-lt"/>
                <a:ea typeface="+mn-ea"/>
                <a:cs typeface="+mn-cs"/>
              </a:rPr>
              <a:t>I grant any entity the right to use this work </a:t>
            </a:r>
            <a:r>
              <a:rPr lang="en-US" altLang="zh-TW" sz="1200" b="1" i="1" kern="1200" dirty="0">
                <a:solidFill>
                  <a:schemeClr val="tx1"/>
                </a:solidFill>
                <a:effectLst/>
                <a:latin typeface="+mn-lt"/>
                <a:ea typeface="+mn-ea"/>
                <a:cs typeface="+mn-cs"/>
              </a:rPr>
              <a:t>for any purpose</a:t>
            </a:r>
            <a:r>
              <a:rPr lang="en-US" altLang="zh-TW" sz="1200" b="0" i="1" kern="1200" dirty="0">
                <a:solidFill>
                  <a:schemeClr val="tx1"/>
                </a:solidFill>
                <a:effectLst/>
                <a:latin typeface="+mn-lt"/>
                <a:ea typeface="+mn-ea"/>
                <a:cs typeface="+mn-cs"/>
              </a:rPr>
              <a:t>, without any conditions, unless such conditions are required by law.</a:t>
            </a:r>
          </a:p>
          <a:p>
            <a:endParaRPr lang="en-US" altLang="zh-TW" sz="1200" b="0" i="1" kern="1200" dirty="0">
              <a:solidFill>
                <a:schemeClr val="tx1"/>
              </a:solidFill>
              <a:effectLst/>
              <a:latin typeface="+mn-lt"/>
              <a:ea typeface="+mn-ea"/>
              <a:cs typeface="+mn-cs"/>
            </a:endParaRPr>
          </a:p>
          <a:p>
            <a:r>
              <a:rPr lang="en-US" altLang="zh-TW" dirty="0">
                <a:hlinkClick r:id="rId4"/>
              </a:rPr>
              <a:t>https://en.wikipedia.org/wiki/File:East_coast_sst_track.jpg</a:t>
            </a:r>
            <a:endParaRPr lang="zh-TW" altLang="en-US" dirty="0"/>
          </a:p>
        </p:txBody>
      </p:sp>
      <p:sp>
        <p:nvSpPr>
          <p:cNvPr id="4" name="投影片編號版面配置區 3"/>
          <p:cNvSpPr>
            <a:spLocks noGrp="1"/>
          </p:cNvSpPr>
          <p:nvPr>
            <p:ph type="sldNum" sz="quarter" idx="10"/>
          </p:nvPr>
        </p:nvSpPr>
        <p:spPr/>
        <p:txBody>
          <a:bodyPr/>
          <a:lstStyle/>
          <a:p>
            <a:fld id="{E7BFCD59-0CAB-444B-8AEA-9A760507F2F7}" type="slidenum">
              <a:rPr lang="zh-TW" altLang="en-US" smtClean="0"/>
              <a:pPr/>
              <a:t>44</a:t>
            </a:fld>
            <a:endParaRPr lang="zh-TW" altLang="en-US"/>
          </a:p>
        </p:txBody>
      </p:sp>
    </p:spTree>
    <p:extLst>
      <p:ext uri="{BB962C8B-B14F-4D97-AF65-F5344CB8AC3E}">
        <p14:creationId xmlns:p14="http://schemas.microsoft.com/office/powerpoint/2010/main" val="300216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http://hoskere2.web.engr.illinois.edu/cs445/finalProject/</a:t>
            </a:r>
            <a:endParaRPr lang="zh-TW" altLang="en-US" dirty="0"/>
          </a:p>
          <a:p>
            <a:r>
              <a:rPr lang="en-US" altLang="zh-TW" dirty="0"/>
              <a:t>(No Copyright found)</a:t>
            </a:r>
            <a:endParaRPr lang="zh-TW" altLang="en-US" dirty="0"/>
          </a:p>
        </p:txBody>
      </p:sp>
      <p:sp>
        <p:nvSpPr>
          <p:cNvPr id="4" name="投影片編號版面配置區 3"/>
          <p:cNvSpPr>
            <a:spLocks noGrp="1"/>
          </p:cNvSpPr>
          <p:nvPr>
            <p:ph type="sldNum" sz="quarter" idx="10"/>
          </p:nvPr>
        </p:nvSpPr>
        <p:spPr/>
        <p:txBody>
          <a:bodyPr/>
          <a:lstStyle/>
          <a:p>
            <a:fld id="{01C63AD2-BF1E-4B43-B147-451E507FDD3D}" type="slidenum">
              <a:rPr lang="zh-TW" altLang="en-US" smtClean="0"/>
              <a:pPr/>
              <a:t>12</a:t>
            </a:fld>
            <a:endParaRPr lang="zh-TW" altLang="en-US"/>
          </a:p>
        </p:txBody>
      </p:sp>
    </p:spTree>
    <p:extLst>
      <p:ext uri="{BB962C8B-B14F-4D97-AF65-F5344CB8AC3E}">
        <p14:creationId xmlns:p14="http://schemas.microsoft.com/office/powerpoint/2010/main" val="419891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 Copyright found</a:t>
            </a:r>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14</a:t>
            </a:fld>
            <a:endParaRPr lang="zh-TW" altLang="en-US"/>
          </a:p>
        </p:txBody>
      </p:sp>
    </p:spTree>
    <p:extLst>
      <p:ext uri="{BB962C8B-B14F-4D97-AF65-F5344CB8AC3E}">
        <p14:creationId xmlns:p14="http://schemas.microsoft.com/office/powerpoint/2010/main" val="342772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0" kern="1200" dirty="0">
                <a:solidFill>
                  <a:schemeClr val="tx1"/>
                </a:solidFill>
                <a:effectLst/>
                <a:latin typeface="+mn-lt"/>
                <a:ea typeface="+mn-ea"/>
                <a:cs typeface="+mn-cs"/>
              </a:rPr>
              <a:t>Sharing of your information</a:t>
            </a:r>
          </a:p>
          <a:p>
            <a:pPr fontAlgn="base"/>
            <a:r>
              <a:rPr lang="en-US" altLang="zh-TW" sz="1200" b="0" i="0" kern="1200" dirty="0">
                <a:solidFill>
                  <a:schemeClr val="tx1"/>
                </a:solidFill>
                <a:effectLst/>
                <a:latin typeface="+mn-lt"/>
                <a:ea typeface="+mn-ea"/>
                <a:cs typeface="+mn-cs"/>
              </a:rPr>
              <a:t>We may share the information you give us with another government agency if your inquiry relates to that agency. In other limited circumstances, such as responses to requests from Congress and private individuals, we may be required by law to disclose information you submit. Before you submit personally identifiable information, such as on an online form, you will be advised as to the purpose and how the information will be used.</a:t>
            </a:r>
          </a:p>
          <a:p>
            <a:pPr fontAlgn="base"/>
            <a:r>
              <a:rPr lang="en-US" altLang="zh-TW" sz="1200" b="0" i="0" kern="1200" dirty="0">
                <a:solidFill>
                  <a:schemeClr val="tx1"/>
                </a:solidFill>
                <a:effectLst/>
                <a:latin typeface="+mn-lt"/>
                <a:ea typeface="+mn-ea"/>
                <a:cs typeface="+mn-cs"/>
              </a:rPr>
              <a:t>We may also share information collected during your visit with non-federal entities, but only if your inquiry requires accessing data from that external entity. All of our sites that require such external access will be clearly identified to help you make an informed choice.</a:t>
            </a:r>
          </a:p>
          <a:p>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18</a:t>
            </a:fld>
            <a:endParaRPr lang="zh-TW" altLang="en-US"/>
          </a:p>
        </p:txBody>
      </p:sp>
    </p:spTree>
    <p:extLst>
      <p:ext uri="{BB962C8B-B14F-4D97-AF65-F5344CB8AC3E}">
        <p14:creationId xmlns:p14="http://schemas.microsoft.com/office/powerpoint/2010/main" val="258238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You are free to:</a:t>
            </a:r>
          </a:p>
          <a:p>
            <a:r>
              <a:rPr lang="en-US" altLang="zh-TW" sz="1200" b="1" i="0" kern="1200" dirty="0">
                <a:solidFill>
                  <a:schemeClr val="tx1"/>
                </a:solidFill>
                <a:effectLst/>
                <a:latin typeface="+mn-lt"/>
                <a:ea typeface="+mn-ea"/>
                <a:cs typeface="+mn-cs"/>
              </a:rPr>
              <a:t>Share</a:t>
            </a:r>
            <a:r>
              <a:rPr lang="en-US" altLang="zh-TW" sz="1200" b="0" i="0" kern="1200" dirty="0">
                <a:solidFill>
                  <a:schemeClr val="tx1"/>
                </a:solidFill>
                <a:effectLst/>
                <a:latin typeface="+mn-lt"/>
                <a:ea typeface="+mn-ea"/>
                <a:cs typeface="+mn-cs"/>
              </a:rPr>
              <a:t> — copy and redistribute the material in any medium or format</a:t>
            </a:r>
          </a:p>
          <a:p>
            <a:r>
              <a:rPr lang="en-US" altLang="zh-TW" sz="1200" b="1" i="0" kern="1200" dirty="0">
                <a:solidFill>
                  <a:schemeClr val="tx1"/>
                </a:solidFill>
                <a:effectLst/>
                <a:latin typeface="+mn-lt"/>
                <a:ea typeface="+mn-ea"/>
                <a:cs typeface="+mn-cs"/>
              </a:rPr>
              <a:t>Adapt</a:t>
            </a:r>
            <a:r>
              <a:rPr lang="en-US" altLang="zh-TW" sz="1200" b="0" i="0" kern="1200" dirty="0">
                <a:solidFill>
                  <a:schemeClr val="tx1"/>
                </a:solidFill>
                <a:effectLst/>
                <a:latin typeface="+mn-lt"/>
                <a:ea typeface="+mn-ea"/>
                <a:cs typeface="+mn-cs"/>
              </a:rPr>
              <a:t> — remix, transform, and build upon the material</a:t>
            </a:r>
          </a:p>
          <a:p>
            <a:r>
              <a:rPr lang="en-US" altLang="zh-TW" sz="1200" b="0" i="0" kern="1200" dirty="0">
                <a:solidFill>
                  <a:schemeClr val="tx1"/>
                </a:solidFill>
                <a:effectLst/>
                <a:latin typeface="+mn-lt"/>
                <a:ea typeface="+mn-ea"/>
                <a:cs typeface="+mn-cs"/>
              </a:rPr>
              <a:t>for any purpose, even commercially.</a:t>
            </a:r>
          </a:p>
          <a:p>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23</a:t>
            </a:fld>
            <a:endParaRPr lang="zh-TW" altLang="en-US"/>
          </a:p>
        </p:txBody>
      </p:sp>
    </p:spTree>
    <p:extLst>
      <p:ext uri="{BB962C8B-B14F-4D97-AF65-F5344CB8AC3E}">
        <p14:creationId xmlns:p14="http://schemas.microsoft.com/office/powerpoint/2010/main" val="222584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https://en.wikipedia.org/wiki/Acoustic_Doppler_current_profiler</a:t>
            </a:r>
            <a:endParaRPr lang="en-US" altLang="zh-TW" dirty="0"/>
          </a:p>
          <a:p>
            <a:r>
              <a:rPr lang="en-US" altLang="zh-TW" dirty="0"/>
              <a:t>Public domain</a:t>
            </a:r>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26</a:t>
            </a:fld>
            <a:endParaRPr lang="zh-TW" altLang="en-US"/>
          </a:p>
        </p:txBody>
      </p:sp>
    </p:spTree>
    <p:extLst>
      <p:ext uri="{BB962C8B-B14F-4D97-AF65-F5344CB8AC3E}">
        <p14:creationId xmlns:p14="http://schemas.microsoft.com/office/powerpoint/2010/main" val="308466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You are free to:</a:t>
            </a:r>
          </a:p>
          <a:p>
            <a:r>
              <a:rPr lang="en-US" altLang="zh-TW" sz="1200" b="1" i="0" kern="1200" dirty="0">
                <a:solidFill>
                  <a:schemeClr val="tx1"/>
                </a:solidFill>
                <a:effectLst/>
                <a:latin typeface="+mn-lt"/>
                <a:ea typeface="+mn-ea"/>
                <a:cs typeface="+mn-cs"/>
              </a:rPr>
              <a:t>Share</a:t>
            </a:r>
            <a:r>
              <a:rPr lang="en-US" altLang="zh-TW" sz="1200" b="0" i="0" kern="1200" dirty="0">
                <a:solidFill>
                  <a:schemeClr val="tx1"/>
                </a:solidFill>
                <a:effectLst/>
                <a:latin typeface="+mn-lt"/>
                <a:ea typeface="+mn-ea"/>
                <a:cs typeface="+mn-cs"/>
              </a:rPr>
              <a:t> — copy and redistribute the material in any medium or format</a:t>
            </a:r>
          </a:p>
          <a:p>
            <a:r>
              <a:rPr lang="en-US" altLang="zh-TW" sz="1200" b="1" i="0" kern="1200" dirty="0">
                <a:solidFill>
                  <a:schemeClr val="tx1"/>
                </a:solidFill>
                <a:effectLst/>
                <a:latin typeface="+mn-lt"/>
                <a:ea typeface="+mn-ea"/>
                <a:cs typeface="+mn-cs"/>
              </a:rPr>
              <a:t>Adapt</a:t>
            </a:r>
            <a:r>
              <a:rPr lang="en-US" altLang="zh-TW" sz="1200" b="0" i="0" kern="1200" dirty="0">
                <a:solidFill>
                  <a:schemeClr val="tx1"/>
                </a:solidFill>
                <a:effectLst/>
                <a:latin typeface="+mn-lt"/>
                <a:ea typeface="+mn-ea"/>
                <a:cs typeface="+mn-cs"/>
              </a:rPr>
              <a:t> — remix, transform, and build upon the material</a:t>
            </a:r>
          </a:p>
          <a:p>
            <a:r>
              <a:rPr lang="en-US" altLang="zh-TW" sz="1200" b="0" i="0" kern="1200" dirty="0">
                <a:solidFill>
                  <a:schemeClr val="tx1"/>
                </a:solidFill>
                <a:effectLst/>
                <a:latin typeface="+mn-lt"/>
                <a:ea typeface="+mn-ea"/>
                <a:cs typeface="+mn-cs"/>
              </a:rPr>
              <a:t>for any purpose, even commercially</a:t>
            </a:r>
          </a:p>
          <a:p>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28</a:t>
            </a:fld>
            <a:endParaRPr lang="zh-TW" altLang="en-US"/>
          </a:p>
        </p:txBody>
      </p:sp>
    </p:spTree>
    <p:extLst>
      <p:ext uri="{BB962C8B-B14F-4D97-AF65-F5344CB8AC3E}">
        <p14:creationId xmlns:p14="http://schemas.microsoft.com/office/powerpoint/2010/main" val="309027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 copyright from NASA</a:t>
            </a:r>
            <a:endParaRPr lang="zh-TW" altLang="en-US" dirty="0"/>
          </a:p>
        </p:txBody>
      </p:sp>
      <p:sp>
        <p:nvSpPr>
          <p:cNvPr id="4" name="投影片編號版面配置區 3"/>
          <p:cNvSpPr>
            <a:spLocks noGrp="1"/>
          </p:cNvSpPr>
          <p:nvPr>
            <p:ph type="sldNum" sz="quarter" idx="10"/>
          </p:nvPr>
        </p:nvSpPr>
        <p:spPr/>
        <p:txBody>
          <a:bodyPr/>
          <a:lstStyle/>
          <a:p>
            <a:fld id="{3F20A7B5-1B8F-4EA0-AEB0-EFB018D9A59C}" type="slidenum">
              <a:rPr lang="zh-TW" altLang="en-US" smtClean="0"/>
              <a:t>29</a:t>
            </a:fld>
            <a:endParaRPr lang="zh-TW" altLang="en-US"/>
          </a:p>
        </p:txBody>
      </p:sp>
    </p:spTree>
    <p:extLst>
      <p:ext uri="{BB962C8B-B14F-4D97-AF65-F5344CB8AC3E}">
        <p14:creationId xmlns:p14="http://schemas.microsoft.com/office/powerpoint/2010/main" val="819957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https://www.youtube.com/watch?v=I1ykNQijOC8</a:t>
            </a:r>
            <a:endParaRPr lang="zh-TW" altLang="en-US" dirty="0"/>
          </a:p>
        </p:txBody>
      </p:sp>
      <p:sp>
        <p:nvSpPr>
          <p:cNvPr id="4" name="投影片編號版面配置區 3"/>
          <p:cNvSpPr>
            <a:spLocks noGrp="1"/>
          </p:cNvSpPr>
          <p:nvPr>
            <p:ph type="sldNum" sz="quarter" idx="10"/>
          </p:nvPr>
        </p:nvSpPr>
        <p:spPr/>
        <p:txBody>
          <a:bodyPr/>
          <a:lstStyle/>
          <a:p>
            <a:fld id="{27B9D43E-C485-4F68-B986-679C79B26F74}" type="slidenum">
              <a:rPr lang="zh-TW" altLang="en-US" smtClean="0"/>
              <a:pPr/>
              <a:t>30</a:t>
            </a:fld>
            <a:endParaRPr lang="zh-TW" altLang="en-US"/>
          </a:p>
        </p:txBody>
      </p:sp>
    </p:spTree>
    <p:extLst>
      <p:ext uri="{BB962C8B-B14F-4D97-AF65-F5344CB8AC3E}">
        <p14:creationId xmlns:p14="http://schemas.microsoft.com/office/powerpoint/2010/main" val="21234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2020/3/18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pPr/>
              <a:t>2020/3/18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uploader.com/upload/lVD4ycOKfP/" TargetMode="External"/><Relationship Id="rId2" Type="http://schemas.openxmlformats.org/officeDocument/2006/relationships/hyperlink" Target="https://drive.google.com/file/d/1tg4gAYZfMwjMSsJOkWwiYIByy2X9gnQR/view"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nodc.noaa.gov/woce/woce_v3/wocedata_1/svp/docs/reports/rep1/svp1.htm" TargetMode="External"/><Relationship Id="rId7" Type="http://schemas.openxmlformats.org/officeDocument/2006/relationships/hyperlink" Target="https://gdp.ucsd.edu/ldl_drifter/instruments/svp.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hyperlink" Target="https://oceancurrents.rsmas.miami.edu/atlantic/spaghetti-bw/gulf-stream.jpg" TargetMode="External"/><Relationship Id="rId4" Type="http://schemas.openxmlformats.org/officeDocument/2006/relationships/hyperlink" Target="http://oceancurrents.rsmas.miami.edu/atlantic/gulf-stream_2.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Rotor_current_meter"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hyperlink" Target="https://dosits.org/wp-content/uploads/2017/07/FalmouthScientific_AcousticMeter111.jpg"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Doppler_effec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s://imagine.gsfc.nasa.gov/features/yba/M31_velocity/spectrum/doppler_more.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8WgSQlRymw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www.tori.narl.org.tw/TORI_WEB/CTORI/Core_Facility/CODAR/" TargetMode="External"/><Relationship Id="rId2" Type="http://schemas.openxmlformats.org/officeDocument/2006/relationships/hyperlink" Target="https://www.tori.narl.org.tw/TORI_WEB/CTORI/Data_Application/Coda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nodc.noaa.gov/woce/woce_v3/wocedata_2/bathymetry/default.ht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hyperlink" Target="http://tokyo2016.xbt-japan.org/document/presentations/XBT-SW5/Oct6/Kizu-XCTD.pdf" TargetMode="External"/><Relationship Id="rId2" Type="http://schemas.openxmlformats.org/officeDocument/2006/relationships/hyperlink" Target="http://www2.kaiyodai.ac.jp/~hide/enversion1/instrument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jamstec.go.jp/ARGO/deepninj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argodatamgt.org/Access-to-data/Argo-data-selec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marine.rutgers.edu/dmcs/ms501/2004/Notes/Wilkin20041104.htm" TargetMode="External"/><Relationship Id="rId3" Type="http://schemas.openxmlformats.org/officeDocument/2006/relationships/notesSlide" Target="../notesSlides/notesSlide1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1.bin"/><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earth.rice.edu/mtpe/hydro/hydrosphere/hot/enso/enso_ssh.htm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2.gif"/></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3.oc.ntu.edu.tw/chap4/chap4.htm" TargetMode="External"/><Relationship Id="rId2" Type="http://schemas.openxmlformats.org/officeDocument/2006/relationships/hyperlink" Target="http://www.physocean.icm.csic.es/IntroOc/contents-en.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riveuploader.com/upload/lVD4ycOKf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1143000"/>
          </a:xfrm>
        </p:spPr>
        <p:txBody>
          <a:bodyPr>
            <a:normAutofit/>
          </a:bodyPr>
          <a:lstStyle/>
          <a:p>
            <a:r>
              <a:rPr lang="en-US" altLang="zh-TW" dirty="0"/>
              <a:t>Homework #2 </a:t>
            </a:r>
            <a:r>
              <a:rPr lang="en-US" altLang="zh-TW"/>
              <a:t>(Discussion)</a:t>
            </a:r>
            <a:endParaRPr lang="zh-TW" altLang="en-US" dirty="0"/>
          </a:p>
        </p:txBody>
      </p:sp>
      <p:sp>
        <p:nvSpPr>
          <p:cNvPr id="3" name="內容版面配置區 2"/>
          <p:cNvSpPr>
            <a:spLocks noGrp="1"/>
          </p:cNvSpPr>
          <p:nvPr>
            <p:ph idx="1"/>
          </p:nvPr>
        </p:nvSpPr>
        <p:spPr>
          <a:xfrm>
            <a:off x="0" y="1241376"/>
            <a:ext cx="9144000" cy="5616624"/>
          </a:xfrm>
        </p:spPr>
        <p:txBody>
          <a:bodyPr>
            <a:normAutofit fontScale="92500" lnSpcReduction="20000"/>
          </a:bodyPr>
          <a:lstStyle/>
          <a:p>
            <a:r>
              <a:rPr lang="en-US" altLang="zh-TW" dirty="0"/>
              <a:t>Plot the TS diagram using the TS data (1</a:t>
            </a:r>
            <a:r>
              <a:rPr lang="en-US" altLang="zh-TW" baseline="30000" dirty="0"/>
              <a:t>st</a:t>
            </a:r>
            <a:r>
              <a:rPr lang="en-US" altLang="zh-TW" dirty="0"/>
              <a:t> column is the temperature data, 2</a:t>
            </a:r>
            <a:r>
              <a:rPr lang="en-US" altLang="zh-TW" baseline="30000" dirty="0"/>
              <a:t>nd</a:t>
            </a:r>
            <a:r>
              <a:rPr lang="en-US" altLang="zh-TW" dirty="0"/>
              <a:t> column is salinity data) given in the link below: </a:t>
            </a:r>
          </a:p>
          <a:p>
            <a:pPr marL="0" indent="0">
              <a:buNone/>
            </a:pPr>
            <a:r>
              <a:rPr lang="en-US" altLang="zh-TW" dirty="0">
                <a:hlinkClick r:id="rId2"/>
              </a:rPr>
              <a:t>https://drive.google.com/file/d/1tg4gAYZfMwjMSsJOkWwiYIByy2X9gnQR/view</a:t>
            </a:r>
            <a:endParaRPr lang="en-US" altLang="zh-TW" dirty="0"/>
          </a:p>
          <a:p>
            <a:pPr marL="0" indent="0">
              <a:buNone/>
            </a:pPr>
            <a:endParaRPr lang="en-US" altLang="zh-TW" dirty="0"/>
          </a:p>
          <a:p>
            <a:pPr marL="0" indent="0">
              <a:buNone/>
            </a:pPr>
            <a:r>
              <a:rPr lang="en-US" altLang="zh-TW" dirty="0"/>
              <a:t>The given temperature and salinity data are obtained from an observation executed in an open ocean. Guess where the observation was executed, in the Pacific or the Atlantic. </a:t>
            </a:r>
            <a:r>
              <a:rPr lang="en-US" altLang="zh-TW" dirty="0">
                <a:solidFill>
                  <a:srgbClr val="FF0000"/>
                </a:solidFill>
              </a:rPr>
              <a:t>Explain why?</a:t>
            </a:r>
          </a:p>
          <a:p>
            <a:r>
              <a:rPr lang="en-US" altLang="zh-TW" dirty="0"/>
              <a:t>Send your work in a </a:t>
            </a:r>
            <a:r>
              <a:rPr lang="en-US" altLang="zh-TW" dirty="0" err="1"/>
              <a:t>docx</a:t>
            </a:r>
            <a:r>
              <a:rPr lang="en-US" altLang="zh-TW" dirty="0"/>
              <a:t> word file (filename: hw02_yourname.docx) </a:t>
            </a:r>
          </a:p>
          <a:p>
            <a:pPr marL="0" indent="0">
              <a:buNone/>
            </a:pPr>
            <a:r>
              <a:rPr lang="en-US" altLang="zh-TW" dirty="0"/>
              <a:t>    to </a:t>
            </a:r>
            <a:r>
              <a:rPr lang="en-US" altLang="zh-TW" dirty="0">
                <a:hlinkClick r:id="rId3"/>
              </a:rPr>
              <a:t>https://driveuploader.com/upload/lVD4ycOKfP/</a:t>
            </a:r>
            <a:endParaRPr lang="en-US" altLang="zh-TW" dirty="0"/>
          </a:p>
          <a:p>
            <a:pPr marL="0" indent="0">
              <a:buNone/>
            </a:pP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a:t>
            </a:fld>
            <a:endParaRPr lang="zh-TW" altLang="en-US"/>
          </a:p>
        </p:txBody>
      </p:sp>
    </p:spTree>
    <p:extLst>
      <p:ext uri="{BB962C8B-B14F-4D97-AF65-F5344CB8AC3E}">
        <p14:creationId xmlns:p14="http://schemas.microsoft.com/office/powerpoint/2010/main" val="4024363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What methods that you know to observe ocean current?</a:t>
            </a:r>
            <a:endParaRPr lang="zh-TW" altLang="en-US" dirty="0"/>
          </a:p>
        </p:txBody>
      </p:sp>
      <p:sp>
        <p:nvSpPr>
          <p:cNvPr id="3" name="內容版面配置區 2"/>
          <p:cNvSpPr>
            <a:spLocks noGrp="1"/>
          </p:cNvSpPr>
          <p:nvPr>
            <p:ph idx="1"/>
          </p:nvPr>
        </p:nvSpPr>
        <p:spPr/>
        <p:txBody>
          <a:bodyPr/>
          <a:lstStyle/>
          <a:p>
            <a:r>
              <a:rPr lang="en-US" altLang="zh-TW" dirty="0"/>
              <a:t>Discussion</a:t>
            </a:r>
          </a:p>
          <a:p>
            <a:endParaRPr lang="en-US" altLang="zh-TW" dirty="0"/>
          </a:p>
          <a:p>
            <a:r>
              <a:rPr lang="zh-TW" altLang="en-US" dirty="0"/>
              <a:t>測量海流時可觀測哪些參數</a:t>
            </a:r>
            <a:r>
              <a:rPr lang="en-US" altLang="zh-TW" dirty="0"/>
              <a:t>?</a:t>
            </a:r>
          </a:p>
          <a:p>
            <a:r>
              <a:rPr lang="zh-TW" altLang="en-US" dirty="0"/>
              <a:t>如何量測海流</a:t>
            </a:r>
            <a:r>
              <a:rPr lang="en-US" altLang="zh-TW" dirty="0"/>
              <a:t>?</a:t>
            </a:r>
          </a:p>
          <a:p>
            <a:endParaRPr lang="zh-TW" altLang="en-US" dirty="0"/>
          </a:p>
        </p:txBody>
      </p:sp>
    </p:spTree>
    <p:extLst>
      <p:ext uri="{BB962C8B-B14F-4D97-AF65-F5344CB8AC3E}">
        <p14:creationId xmlns:p14="http://schemas.microsoft.com/office/powerpoint/2010/main" val="65939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a:t>Two major types of measurements for ocean currents</a:t>
            </a:r>
            <a:endParaRPr lang="zh-TW" altLang="en-US" dirty="0"/>
          </a:p>
        </p:txBody>
      </p:sp>
      <p:sp>
        <p:nvSpPr>
          <p:cNvPr id="4" name="內容版面配置區 3"/>
          <p:cNvSpPr>
            <a:spLocks noGrp="1"/>
          </p:cNvSpPr>
          <p:nvPr>
            <p:ph idx="1"/>
          </p:nvPr>
        </p:nvSpPr>
        <p:spPr>
          <a:xfrm>
            <a:off x="457200" y="1423317"/>
            <a:ext cx="8229600" cy="4525963"/>
          </a:xfrm>
        </p:spPr>
        <p:txBody>
          <a:bodyPr/>
          <a:lstStyle/>
          <a:p>
            <a:r>
              <a:rPr lang="en-US" altLang="zh-TW" dirty="0" err="1"/>
              <a:t>Lagrangian</a:t>
            </a:r>
            <a:r>
              <a:rPr lang="en-US" altLang="zh-TW" dirty="0"/>
              <a:t> (</a:t>
            </a:r>
            <a:r>
              <a:rPr lang="zh-TW" altLang="zh-TW" dirty="0"/>
              <a:t>拉格朗日</a:t>
            </a:r>
            <a:r>
              <a:rPr lang="en-US" altLang="zh-TW" dirty="0"/>
              <a:t>) measurements</a:t>
            </a:r>
          </a:p>
          <a:p>
            <a:r>
              <a:rPr lang="en-US" altLang="zh-TW" dirty="0"/>
              <a:t>Eulerian (</a:t>
            </a:r>
            <a:r>
              <a:rPr lang="zh-TW" altLang="zh-TW" dirty="0"/>
              <a:t>歐拉</a:t>
            </a:r>
            <a:r>
              <a:rPr lang="en-US" altLang="zh-TW" dirty="0"/>
              <a:t>) measurements</a:t>
            </a:r>
            <a:endParaRPr lang="zh-TW" altLang="en-US" dirty="0"/>
          </a:p>
        </p:txBody>
      </p:sp>
      <p:pic>
        <p:nvPicPr>
          <p:cNvPr id="41986" name="Picture 2" descr="Leonhard Euler (1707-1783) was the first mathematician to describe the speed and direction of a liquid's flow as it passes a single point in space."/>
          <p:cNvPicPr>
            <a:picLocks noChangeAspect="1" noChangeArrowheads="1"/>
          </p:cNvPicPr>
          <p:nvPr/>
        </p:nvPicPr>
        <p:blipFill>
          <a:blip r:embed="rId3" cstate="print"/>
          <a:srcRect/>
          <a:stretch>
            <a:fillRect/>
          </a:stretch>
        </p:blipFill>
        <p:spPr bwMode="auto">
          <a:xfrm>
            <a:off x="5292080" y="2564904"/>
            <a:ext cx="2286000" cy="3028950"/>
          </a:xfrm>
          <a:prstGeom prst="rect">
            <a:avLst/>
          </a:prstGeom>
          <a:noFill/>
        </p:spPr>
      </p:pic>
      <p:pic>
        <p:nvPicPr>
          <p:cNvPr id="41988" name="Picture 4" descr="Joseph Louis Lagrange (1736-1813) was a the first mathematician to described the path followed by fluids."/>
          <p:cNvPicPr>
            <a:picLocks noChangeAspect="1" noChangeArrowheads="1"/>
          </p:cNvPicPr>
          <p:nvPr/>
        </p:nvPicPr>
        <p:blipFill>
          <a:blip r:embed="rId4" cstate="print"/>
          <a:srcRect/>
          <a:stretch>
            <a:fillRect/>
          </a:stretch>
        </p:blipFill>
        <p:spPr bwMode="auto">
          <a:xfrm>
            <a:off x="1115616" y="3284984"/>
            <a:ext cx="2286000" cy="2371726"/>
          </a:xfrm>
          <a:prstGeom prst="rect">
            <a:avLst/>
          </a:prstGeom>
          <a:noFill/>
        </p:spPr>
      </p:pic>
      <p:sp>
        <p:nvSpPr>
          <p:cNvPr id="7" name="矩形 6"/>
          <p:cNvSpPr/>
          <p:nvPr/>
        </p:nvSpPr>
        <p:spPr>
          <a:xfrm>
            <a:off x="1043608" y="5661248"/>
            <a:ext cx="3384376" cy="1200329"/>
          </a:xfrm>
          <a:prstGeom prst="rect">
            <a:avLst/>
          </a:prstGeom>
        </p:spPr>
        <p:txBody>
          <a:bodyPr wrap="square">
            <a:spAutoFit/>
          </a:bodyPr>
          <a:lstStyle/>
          <a:p>
            <a:r>
              <a:rPr lang="en-US" altLang="zh-TW" dirty="0"/>
              <a:t>Joseph Louis Lagrange (1736-1813) the first mathematician to describe the path followed by fluids.</a:t>
            </a:r>
            <a:endParaRPr lang="zh-TW" altLang="en-US" dirty="0"/>
          </a:p>
        </p:txBody>
      </p:sp>
      <p:sp>
        <p:nvSpPr>
          <p:cNvPr id="8" name="矩形 7"/>
          <p:cNvSpPr/>
          <p:nvPr/>
        </p:nvSpPr>
        <p:spPr>
          <a:xfrm>
            <a:off x="5220072" y="5657671"/>
            <a:ext cx="3923928" cy="1200329"/>
          </a:xfrm>
          <a:prstGeom prst="rect">
            <a:avLst/>
          </a:prstGeom>
        </p:spPr>
        <p:txBody>
          <a:bodyPr wrap="square">
            <a:spAutoFit/>
          </a:bodyPr>
          <a:lstStyle/>
          <a:p>
            <a:r>
              <a:rPr lang="en-US" altLang="zh-TW" dirty="0"/>
              <a:t>Leonhard Euler (1707-1783) </a:t>
            </a:r>
          </a:p>
          <a:p>
            <a:r>
              <a:rPr lang="en-US" altLang="zh-TW" dirty="0"/>
              <a:t>the first mathematician to describe the speed and direction of a fluid as it passes a single point in space.</a:t>
            </a:r>
            <a:endParaRPr lang="zh-TW" altLang="en-US" dirty="0"/>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11</a:t>
            </a:fld>
            <a:endParaRPr lang="zh-TW" altLang="en-US"/>
          </a:p>
        </p:txBody>
      </p:sp>
    </p:spTree>
    <p:extLst>
      <p:ext uri="{BB962C8B-B14F-4D97-AF65-F5344CB8AC3E}">
        <p14:creationId xmlns:p14="http://schemas.microsoft.com/office/powerpoint/2010/main" val="321727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hoskere2.web.engr.illinois.edu/cs445/finalProject/eulr.jpg"/>
          <p:cNvPicPr>
            <a:picLocks noChangeAspect="1" noChangeArrowheads="1"/>
          </p:cNvPicPr>
          <p:nvPr/>
        </p:nvPicPr>
        <p:blipFill>
          <a:blip r:embed="rId3" cstate="print"/>
          <a:srcRect r="11978"/>
          <a:stretch>
            <a:fillRect/>
          </a:stretch>
        </p:blipFill>
        <p:spPr bwMode="auto">
          <a:xfrm>
            <a:off x="0" y="0"/>
            <a:ext cx="9144000" cy="5429264"/>
          </a:xfrm>
          <a:prstGeom prst="rect">
            <a:avLst/>
          </a:prstGeom>
          <a:noFill/>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12</a:t>
            </a:fld>
            <a:endParaRPr lang="zh-TW" altLang="en-US"/>
          </a:p>
        </p:txBody>
      </p:sp>
      <mc:AlternateContent xmlns:mc="http://schemas.openxmlformats.org/markup-compatibility/2006" xmlns:a14="http://schemas.microsoft.com/office/drawing/2010/main">
        <mc:Choice Requires="a14">
          <p:sp>
            <p:nvSpPr>
              <p:cNvPr id="2" name="矩形 1"/>
              <p:cNvSpPr/>
              <p:nvPr/>
            </p:nvSpPr>
            <p:spPr>
              <a:xfrm>
                <a:off x="0" y="5394273"/>
                <a:ext cx="4741234" cy="695255"/>
              </a:xfrm>
              <a:prstGeom prst="rect">
                <a:avLst/>
              </a:prstGeom>
            </p:spPr>
            <p:txBody>
              <a:bodyPr wrap="none">
                <a:spAutoFit/>
              </a:bodyPr>
              <a:lstStyle/>
              <a:p>
                <a:r>
                  <a:rPr lang="en-US" altLang="zh-TW" dirty="0"/>
                  <a:t>Location: </a:t>
                </a:r>
                <a14:m>
                  <m:oMath xmlns:m="http://schemas.openxmlformats.org/officeDocument/2006/math">
                    <m:r>
                      <m:rPr>
                        <m:sty m:val="p"/>
                      </m:rPr>
                      <a:rPr lang="en-US" altLang="zh-TW">
                        <a:latin typeface="Cambria Math"/>
                      </a:rPr>
                      <m:t>X</m:t>
                    </m:r>
                    <m:d>
                      <m:dPr>
                        <m:ctrlPr>
                          <a:rPr lang="en-US" altLang="zh-TW" i="1">
                            <a:latin typeface="Cambria Math"/>
                          </a:rPr>
                        </m:ctrlPr>
                      </m:dPr>
                      <m:e>
                        <m:sSub>
                          <m:sSubPr>
                            <m:ctrlPr>
                              <a:rPr lang="zh-TW" altLang="zh-TW" i="1">
                                <a:latin typeface="Cambria Math"/>
                              </a:rPr>
                            </m:ctrlPr>
                          </m:sSubPr>
                          <m:e>
                            <m:r>
                              <m:rPr>
                                <m:sty m:val="p"/>
                              </m:rPr>
                              <a:rPr lang="en-US" altLang="zh-TW">
                                <a:latin typeface="Cambria Math"/>
                              </a:rPr>
                              <m:t>x</m:t>
                            </m:r>
                          </m:e>
                          <m:sub>
                            <m:r>
                              <a:rPr lang="en-US" altLang="zh-TW" i="1">
                                <a:latin typeface="Cambria Math"/>
                              </a:rPr>
                              <m:t>0</m:t>
                            </m:r>
                          </m:sub>
                        </m:sSub>
                        <m:r>
                          <a:rPr lang="en-US" altLang="zh-TW" i="1">
                            <a:latin typeface="Cambria Math"/>
                          </a:rPr>
                          <m:t>,</m:t>
                        </m:r>
                        <m:sSub>
                          <m:sSubPr>
                            <m:ctrlPr>
                              <a:rPr lang="zh-TW" altLang="zh-TW" i="1">
                                <a:latin typeface="Cambria Math"/>
                              </a:rPr>
                            </m:ctrlPr>
                          </m:sSubPr>
                          <m:e>
                            <m:r>
                              <m:rPr>
                                <m:sty m:val="p"/>
                              </m:rPr>
                              <a:rPr lang="en-US" altLang="zh-TW">
                                <a:latin typeface="Cambria Math"/>
                              </a:rPr>
                              <m:t>y</m:t>
                            </m:r>
                          </m:e>
                          <m:sub>
                            <m:r>
                              <a:rPr lang="en-US" altLang="zh-TW" i="1">
                                <a:latin typeface="Cambria Math"/>
                              </a:rPr>
                              <m:t>0</m:t>
                            </m:r>
                          </m:sub>
                        </m:sSub>
                        <m:r>
                          <a:rPr lang="en-US" altLang="zh-TW">
                            <a:latin typeface="Cambria Math"/>
                          </a:rPr>
                          <m:t>,</m:t>
                        </m:r>
                        <m:r>
                          <m:rPr>
                            <m:sty m:val="p"/>
                          </m:rPr>
                          <a:rPr lang="en-US" altLang="zh-TW">
                            <a:latin typeface="Cambria Math"/>
                          </a:rPr>
                          <m:t>t</m:t>
                        </m:r>
                      </m:e>
                    </m:d>
                    <m:r>
                      <a:rPr lang="en-US" altLang="zh-TW" b="0" i="0" smtClean="0">
                        <a:latin typeface="Cambria Math"/>
                      </a:rPr>
                      <m:t>,</m:t>
                    </m:r>
                  </m:oMath>
                </a14:m>
                <a:endParaRPr lang="en-US" altLang="zh-TW" b="0" i="0" dirty="0">
                  <a:latin typeface="Cambria Math"/>
                </a:endParaRPr>
              </a:p>
              <a:p>
                <a14:m>
                  <m:oMath xmlns:m="http://schemas.openxmlformats.org/officeDocument/2006/math">
                    <m:sSub>
                      <m:sSubPr>
                        <m:ctrlPr>
                          <a:rPr lang="zh-TW" altLang="zh-TW" i="1">
                            <a:latin typeface="Cambria Math"/>
                          </a:rPr>
                        </m:ctrlPr>
                      </m:sSubPr>
                      <m:e>
                        <m:r>
                          <m:rPr>
                            <m:sty m:val="p"/>
                          </m:rPr>
                          <a:rPr lang="en-US" altLang="zh-TW">
                            <a:latin typeface="Cambria Math"/>
                          </a:rPr>
                          <m:t>x</m:t>
                        </m:r>
                      </m:e>
                      <m:sub>
                        <m:r>
                          <a:rPr lang="en-US" altLang="zh-TW" i="1">
                            <a:latin typeface="Cambria Math"/>
                          </a:rPr>
                          <m:t>0</m:t>
                        </m:r>
                      </m:sub>
                    </m:sSub>
                    <m:r>
                      <a:rPr lang="en-US" altLang="zh-TW" b="0" i="1" smtClean="0">
                        <a:latin typeface="Cambria Math"/>
                      </a:rPr>
                      <m:t> </m:t>
                    </m:r>
                    <m:r>
                      <a:rPr lang="en-US" altLang="zh-TW" b="0" i="1" smtClean="0">
                        <a:latin typeface="Cambria Math"/>
                      </a:rPr>
                      <m:t>𝑎𝑛𝑑</m:t>
                    </m:r>
                    <m:r>
                      <a:rPr lang="en-US" altLang="zh-TW" b="0" i="1" smtClean="0">
                        <a:latin typeface="Cambria Math"/>
                      </a:rPr>
                      <m:t> </m:t>
                    </m:r>
                    <m:sSub>
                      <m:sSubPr>
                        <m:ctrlPr>
                          <a:rPr lang="zh-TW" altLang="zh-TW" i="1">
                            <a:latin typeface="Cambria Math"/>
                          </a:rPr>
                        </m:ctrlPr>
                      </m:sSubPr>
                      <m:e>
                        <m:r>
                          <m:rPr>
                            <m:sty m:val="p"/>
                          </m:rPr>
                          <a:rPr lang="en-US" altLang="zh-TW">
                            <a:latin typeface="Cambria Math"/>
                          </a:rPr>
                          <m:t>y</m:t>
                        </m:r>
                      </m:e>
                      <m:sub>
                        <m:r>
                          <a:rPr lang="en-US" altLang="zh-TW" i="1">
                            <a:latin typeface="Cambria Math"/>
                          </a:rPr>
                          <m:t>0</m:t>
                        </m:r>
                      </m:sub>
                    </m:sSub>
                  </m:oMath>
                </a14:m>
                <a:r>
                  <a:rPr lang="en-US" altLang="zh-TW" dirty="0"/>
                  <a:t> are the particle center in the 2D field</a:t>
                </a:r>
                <a:endParaRPr lang="zh-TW" altLang="zh-TW" dirty="0"/>
              </a:p>
            </p:txBody>
          </p:sp>
        </mc:Choice>
        <mc:Fallback xmlns="">
          <p:sp>
            <p:nvSpPr>
              <p:cNvPr id="2" name="矩形 1"/>
              <p:cNvSpPr>
                <a:spLocks noRot="1" noChangeAspect="1" noMove="1" noResize="1" noEditPoints="1" noAdjustHandles="1" noChangeArrowheads="1" noChangeShapeType="1" noTextEdit="1"/>
              </p:cNvSpPr>
              <p:nvPr/>
            </p:nvSpPr>
            <p:spPr>
              <a:xfrm>
                <a:off x="0" y="5394273"/>
                <a:ext cx="4741234" cy="695255"/>
              </a:xfrm>
              <a:prstGeom prst="rect">
                <a:avLst/>
              </a:prstGeom>
              <a:blipFill rotWithShape="1">
                <a:blip r:embed="rId4" cstate="print"/>
                <a:stretch>
                  <a:fillRect l="-1028" t="-877" b="-131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627892" y="5455071"/>
                <a:ext cx="4516108" cy="646331"/>
              </a:xfrm>
              <a:prstGeom prst="rect">
                <a:avLst/>
              </a:prstGeom>
            </p:spPr>
            <p:txBody>
              <a:bodyPr wrap="none">
                <a:spAutoFit/>
              </a:bodyPr>
              <a:lstStyle/>
              <a:p>
                <a:r>
                  <a:rPr lang="en-US" altLang="zh-TW" dirty="0"/>
                  <a:t>Velocity: </a:t>
                </a:r>
                <a14:m>
                  <m:oMath xmlns:m="http://schemas.openxmlformats.org/officeDocument/2006/math">
                    <m:acc>
                      <m:accPr>
                        <m:chr m:val="⃗"/>
                        <m:ctrlPr>
                          <a:rPr lang="zh-TW" altLang="zh-TW" i="1">
                            <a:latin typeface="Cambria Math"/>
                          </a:rPr>
                        </m:ctrlPr>
                      </m:accPr>
                      <m:e>
                        <m:r>
                          <m:rPr>
                            <m:sty m:val="p"/>
                          </m:rPr>
                          <a:rPr lang="en-US" altLang="zh-TW">
                            <a:latin typeface="Cambria Math"/>
                          </a:rPr>
                          <m:t>u</m:t>
                        </m:r>
                      </m:e>
                    </m:acc>
                    <m:d>
                      <m:dPr>
                        <m:ctrlPr>
                          <a:rPr lang="en-US" altLang="zh-TW" i="1">
                            <a:latin typeface="Cambria Math"/>
                          </a:rPr>
                        </m:ctrlPr>
                      </m:dPr>
                      <m:e>
                        <m:r>
                          <m:rPr>
                            <m:sty m:val="p"/>
                          </m:rPr>
                          <a:rPr lang="en-US" altLang="zh-TW">
                            <a:latin typeface="Cambria Math"/>
                          </a:rPr>
                          <m:t>x</m:t>
                        </m:r>
                        <m:r>
                          <a:rPr lang="en-US" altLang="zh-TW" i="1">
                            <a:latin typeface="Cambria Math"/>
                          </a:rPr>
                          <m:t>,</m:t>
                        </m:r>
                        <m:r>
                          <a:rPr lang="en-US" altLang="zh-TW" i="1">
                            <a:latin typeface="Cambria Math"/>
                          </a:rPr>
                          <m:t>𝑦</m:t>
                        </m:r>
                        <m:r>
                          <a:rPr lang="en-US" altLang="zh-TW">
                            <a:latin typeface="Cambria Math"/>
                          </a:rPr>
                          <m:t>,</m:t>
                        </m:r>
                        <m:r>
                          <m:rPr>
                            <m:sty m:val="p"/>
                          </m:rPr>
                          <a:rPr lang="en-US" altLang="zh-TW">
                            <a:latin typeface="Cambria Math"/>
                          </a:rPr>
                          <m:t>t</m:t>
                        </m:r>
                      </m:e>
                    </m:d>
                  </m:oMath>
                </a14:m>
                <a:endParaRPr lang="en-US" altLang="zh-TW" dirty="0"/>
              </a:p>
              <a:p>
                <a:r>
                  <a:rPr lang="en-US" altLang="zh-TW" dirty="0"/>
                  <a:t>x and y are the grid coordinates in the 2D field</a:t>
                </a:r>
                <a:endParaRPr lang="zh-TW" altLang="zh-TW" dirty="0"/>
              </a:p>
            </p:txBody>
          </p:sp>
        </mc:Choice>
        <mc:Fallback xmlns="">
          <p:sp>
            <p:nvSpPr>
              <p:cNvPr id="3" name="矩形 2"/>
              <p:cNvSpPr>
                <a:spLocks noRot="1" noChangeAspect="1" noMove="1" noResize="1" noEditPoints="1" noAdjustHandles="1" noChangeArrowheads="1" noChangeShapeType="1" noTextEdit="1"/>
              </p:cNvSpPr>
              <p:nvPr/>
            </p:nvSpPr>
            <p:spPr>
              <a:xfrm>
                <a:off x="4627892" y="5455071"/>
                <a:ext cx="4516108" cy="646331"/>
              </a:xfrm>
              <a:prstGeom prst="rect">
                <a:avLst/>
              </a:prstGeom>
              <a:blipFill rotWithShape="1">
                <a:blip r:embed="rId5" cstate="print"/>
                <a:stretch>
                  <a:fillRect l="-1080" t="-4717" r="-405" b="-141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131840" y="6102616"/>
                <a:ext cx="2680286" cy="634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TW" altLang="zh-TW" i="1">
                              <a:latin typeface="Cambria Math"/>
                            </a:rPr>
                          </m:ctrlPr>
                        </m:fPr>
                        <m:num>
                          <m:r>
                            <a:rPr lang="en-US" altLang="zh-TW">
                              <a:latin typeface="Cambria Math"/>
                            </a:rPr>
                            <m:t>𝜕</m:t>
                          </m:r>
                          <m:r>
                            <m:rPr>
                              <m:sty m:val="p"/>
                            </m:rPr>
                            <a:rPr lang="en-US" altLang="zh-TW">
                              <a:latin typeface="Cambria Math"/>
                            </a:rPr>
                            <m:t>X</m:t>
                          </m:r>
                          <m:r>
                            <a:rPr lang="en-US" altLang="zh-TW">
                              <a:latin typeface="Cambria Math"/>
                            </a:rPr>
                            <m:t>(</m:t>
                          </m:r>
                          <m:sSub>
                            <m:sSubPr>
                              <m:ctrlPr>
                                <a:rPr lang="zh-TW" altLang="zh-TW" i="1">
                                  <a:latin typeface="Cambria Math"/>
                                </a:rPr>
                              </m:ctrlPr>
                            </m:sSubPr>
                            <m:e>
                              <m:r>
                                <m:rPr>
                                  <m:sty m:val="p"/>
                                </m:rPr>
                                <a:rPr lang="en-US" altLang="zh-TW">
                                  <a:latin typeface="Cambria Math"/>
                                </a:rPr>
                                <m:t>x</m:t>
                              </m:r>
                            </m:e>
                            <m:sub>
                              <m:r>
                                <a:rPr lang="en-US" altLang="zh-TW" i="1">
                                  <a:latin typeface="Cambria Math"/>
                                </a:rPr>
                                <m:t>0</m:t>
                              </m:r>
                            </m:sub>
                          </m:sSub>
                          <m:r>
                            <a:rPr lang="en-US" altLang="zh-TW" i="1">
                              <a:latin typeface="Cambria Math"/>
                            </a:rPr>
                            <m:t>,</m:t>
                          </m:r>
                          <m:sSub>
                            <m:sSubPr>
                              <m:ctrlPr>
                                <a:rPr lang="zh-TW" altLang="zh-TW" i="1">
                                  <a:latin typeface="Cambria Math"/>
                                </a:rPr>
                              </m:ctrlPr>
                            </m:sSubPr>
                            <m:e>
                              <m:r>
                                <m:rPr>
                                  <m:sty m:val="p"/>
                                </m:rPr>
                                <a:rPr lang="en-US" altLang="zh-TW">
                                  <a:latin typeface="Cambria Math"/>
                                </a:rPr>
                                <m:t>y</m:t>
                              </m:r>
                            </m:e>
                            <m:sub>
                              <m:r>
                                <a:rPr lang="en-US" altLang="zh-TW" i="1">
                                  <a:latin typeface="Cambria Math"/>
                                </a:rPr>
                                <m:t>0</m:t>
                              </m:r>
                            </m:sub>
                          </m:sSub>
                          <m:r>
                            <a:rPr lang="en-US" altLang="zh-TW">
                              <a:latin typeface="Cambria Math"/>
                            </a:rPr>
                            <m:t>,</m:t>
                          </m:r>
                          <m:r>
                            <m:rPr>
                              <m:sty m:val="p"/>
                            </m:rPr>
                            <a:rPr lang="en-US" altLang="zh-TW">
                              <a:latin typeface="Cambria Math"/>
                            </a:rPr>
                            <m:t>t</m:t>
                          </m:r>
                          <m:r>
                            <a:rPr lang="en-US" altLang="zh-TW">
                              <a:latin typeface="Cambria Math"/>
                            </a:rPr>
                            <m:t>)</m:t>
                          </m:r>
                        </m:num>
                        <m:den>
                          <m:r>
                            <a:rPr lang="en-US" altLang="zh-TW" i="1">
                              <a:latin typeface="Cambria Math"/>
                            </a:rPr>
                            <m:t>𝜕</m:t>
                          </m:r>
                          <m:r>
                            <a:rPr lang="en-US" altLang="zh-TW" i="1">
                              <a:latin typeface="Cambria Math"/>
                            </a:rPr>
                            <m:t>𝑡</m:t>
                          </m:r>
                        </m:den>
                      </m:f>
                      <m:r>
                        <a:rPr lang="en-US" altLang="zh-TW" i="1">
                          <a:latin typeface="Cambria Math"/>
                        </a:rPr>
                        <m:t>=</m:t>
                      </m:r>
                      <m:acc>
                        <m:accPr>
                          <m:chr m:val="⃗"/>
                          <m:ctrlPr>
                            <a:rPr lang="zh-TW" altLang="zh-TW" i="1">
                              <a:latin typeface="Cambria Math"/>
                            </a:rPr>
                          </m:ctrlPr>
                        </m:accPr>
                        <m:e>
                          <m:r>
                            <m:rPr>
                              <m:sty m:val="p"/>
                            </m:rPr>
                            <a:rPr lang="en-US" altLang="zh-TW">
                              <a:latin typeface="Cambria Math"/>
                            </a:rPr>
                            <m:t>u</m:t>
                          </m:r>
                        </m:e>
                      </m:acc>
                      <m:r>
                        <a:rPr lang="en-US" altLang="zh-TW">
                          <a:latin typeface="Cambria Math"/>
                        </a:rPr>
                        <m:t>(</m:t>
                      </m:r>
                      <m:sSub>
                        <m:sSubPr>
                          <m:ctrlPr>
                            <a:rPr lang="zh-TW" altLang="zh-TW" i="1">
                              <a:latin typeface="Cambria Math"/>
                            </a:rPr>
                          </m:ctrlPr>
                        </m:sSubPr>
                        <m:e>
                          <m:r>
                            <m:rPr>
                              <m:sty m:val="p"/>
                            </m:rPr>
                            <a:rPr lang="en-US" altLang="zh-TW">
                              <a:latin typeface="Cambria Math"/>
                            </a:rPr>
                            <m:t>x</m:t>
                          </m:r>
                        </m:e>
                        <m:sub>
                          <m:r>
                            <a:rPr lang="en-US" altLang="zh-TW" i="1">
                              <a:latin typeface="Cambria Math"/>
                            </a:rPr>
                            <m:t>0</m:t>
                          </m:r>
                        </m:sub>
                      </m:sSub>
                      <m:r>
                        <a:rPr lang="en-US" altLang="zh-TW" i="1">
                          <a:latin typeface="Cambria Math"/>
                        </a:rPr>
                        <m:t>,</m:t>
                      </m:r>
                      <m:sSub>
                        <m:sSubPr>
                          <m:ctrlPr>
                            <a:rPr lang="zh-TW" altLang="zh-TW" i="1">
                              <a:latin typeface="Cambria Math"/>
                            </a:rPr>
                          </m:ctrlPr>
                        </m:sSubPr>
                        <m:e>
                          <m:r>
                            <m:rPr>
                              <m:sty m:val="p"/>
                            </m:rPr>
                            <a:rPr lang="en-US" altLang="zh-TW">
                              <a:latin typeface="Cambria Math"/>
                            </a:rPr>
                            <m:t>y</m:t>
                          </m:r>
                        </m:e>
                        <m:sub>
                          <m:r>
                            <a:rPr lang="en-US" altLang="zh-TW" i="1">
                              <a:latin typeface="Cambria Math"/>
                            </a:rPr>
                            <m:t>0</m:t>
                          </m:r>
                        </m:sub>
                      </m:sSub>
                      <m:r>
                        <a:rPr lang="en-US" altLang="zh-TW">
                          <a:latin typeface="Cambria Math"/>
                        </a:rPr>
                        <m:t>,</m:t>
                      </m:r>
                      <m:r>
                        <m:rPr>
                          <m:sty m:val="p"/>
                        </m:rPr>
                        <a:rPr lang="en-US" altLang="zh-TW">
                          <a:latin typeface="Cambria Math"/>
                        </a:rPr>
                        <m:t>t</m:t>
                      </m:r>
                      <m:r>
                        <a:rPr lang="en-US" altLang="zh-TW">
                          <a:latin typeface="Cambria Math"/>
                        </a:rPr>
                        <m:t>)</m:t>
                      </m:r>
                    </m:oMath>
                  </m:oMathPara>
                </a14:m>
                <a:endParaRPr lang="zh-TW" altLang="zh-TW" dirty="0"/>
              </a:p>
            </p:txBody>
          </p:sp>
        </mc:Choice>
        <mc:Fallback xmlns="">
          <p:sp>
            <p:nvSpPr>
              <p:cNvPr id="7" name="矩形 6"/>
              <p:cNvSpPr>
                <a:spLocks noRot="1" noChangeAspect="1" noMove="1" noResize="1" noEditPoints="1" noAdjustHandles="1" noChangeArrowheads="1" noChangeShapeType="1" noTextEdit="1"/>
              </p:cNvSpPr>
              <p:nvPr/>
            </p:nvSpPr>
            <p:spPr>
              <a:xfrm>
                <a:off x="3131840" y="6102616"/>
                <a:ext cx="2680286" cy="634726"/>
              </a:xfrm>
              <a:prstGeom prst="rect">
                <a:avLst/>
              </a:prstGeom>
              <a:blipFill rotWithShape="1">
                <a:blip r:embed="rId6" cstate="print"/>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4796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p:txBody>
          <a:bodyPr/>
          <a:lstStyle/>
          <a:p>
            <a:r>
              <a:rPr lang="en-US" altLang="zh-TW" dirty="0" err="1"/>
              <a:t>Lagrangian</a:t>
            </a:r>
            <a:r>
              <a:rPr lang="en-US" altLang="zh-TW" dirty="0"/>
              <a:t> Measurements</a:t>
            </a:r>
            <a:endParaRPr lang="zh-TW" altLang="en-US" dirty="0"/>
          </a:p>
        </p:txBody>
      </p:sp>
      <p:sp>
        <p:nvSpPr>
          <p:cNvPr id="4" name="副標題 3"/>
          <p:cNvSpPr>
            <a:spLocks noGrp="1"/>
          </p:cNvSpPr>
          <p:nvPr>
            <p:ph type="subTitle" idx="1"/>
          </p:nvPr>
        </p:nvSpPr>
        <p:spPr/>
        <p:txBody>
          <a:bodyPr/>
          <a:lstStyle/>
          <a:p>
            <a:r>
              <a:rPr lang="en-US" altLang="zh-TW" dirty="0"/>
              <a:t>Drifters</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13</a:t>
            </a:fld>
            <a:endParaRPr lang="zh-TW" altLang="en-US"/>
          </a:p>
        </p:txBody>
      </p:sp>
    </p:spTree>
    <p:extLst>
      <p:ext uri="{BB962C8B-B14F-4D97-AF65-F5344CB8AC3E}">
        <p14:creationId xmlns:p14="http://schemas.microsoft.com/office/powerpoint/2010/main" val="192810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00232" y="6286520"/>
            <a:ext cx="2156103" cy="369332"/>
          </a:xfrm>
          <a:prstGeom prst="rect">
            <a:avLst/>
          </a:prstGeom>
        </p:spPr>
        <p:txBody>
          <a:bodyPr wrap="none">
            <a:spAutoFit/>
          </a:bodyPr>
          <a:lstStyle/>
          <a:p>
            <a:r>
              <a:rPr lang="en-US" altLang="zh-TW" dirty="0">
                <a:hlinkClick r:id="rId3"/>
              </a:rPr>
              <a:t>www.nodc.noaa.gov</a:t>
            </a:r>
            <a:r>
              <a:rPr lang="en-US" altLang="zh-TW" dirty="0"/>
              <a:t> </a:t>
            </a:r>
          </a:p>
        </p:txBody>
      </p:sp>
      <p:sp>
        <p:nvSpPr>
          <p:cNvPr id="8" name="標題 7"/>
          <p:cNvSpPr>
            <a:spLocks noGrp="1"/>
          </p:cNvSpPr>
          <p:nvPr>
            <p:ph type="title"/>
          </p:nvPr>
        </p:nvSpPr>
        <p:spPr>
          <a:xfrm>
            <a:off x="428596" y="0"/>
            <a:ext cx="8229600" cy="1143000"/>
          </a:xfrm>
        </p:spPr>
        <p:txBody>
          <a:bodyPr/>
          <a:lstStyle/>
          <a:p>
            <a:r>
              <a:rPr lang="en-US" altLang="zh-TW" dirty="0"/>
              <a:t>ARGOS drifter</a:t>
            </a:r>
            <a:endParaRPr lang="zh-TW" altLang="en-US" dirty="0"/>
          </a:p>
        </p:txBody>
      </p:sp>
      <p:sp>
        <p:nvSpPr>
          <p:cNvPr id="10" name="投影片編號版面配置區 9"/>
          <p:cNvSpPr>
            <a:spLocks noGrp="1"/>
          </p:cNvSpPr>
          <p:nvPr>
            <p:ph type="sldNum" sz="quarter" idx="12"/>
          </p:nvPr>
        </p:nvSpPr>
        <p:spPr/>
        <p:txBody>
          <a:bodyPr/>
          <a:lstStyle/>
          <a:p>
            <a:fld id="{73DA0BB7-265A-403C-9275-D587AB510EDC}" type="slidenum">
              <a:rPr lang="zh-TW" altLang="en-US" smtClean="0"/>
              <a:pPr/>
              <a:t>14</a:t>
            </a:fld>
            <a:endParaRPr lang="zh-TW" altLang="en-US"/>
          </a:p>
        </p:txBody>
      </p:sp>
      <p:pic>
        <p:nvPicPr>
          <p:cNvPr id="7" name="圖片 6" descr="「global lagrangian drifters」的圖片搜尋結果"/>
          <p:cNvPicPr/>
          <p:nvPr/>
        </p:nvPicPr>
        <p:blipFill>
          <a:blip r:embed="rId4">
            <a:extLst>
              <a:ext uri="{28A0092B-C50C-407E-A947-70E740481C1C}">
                <a14:useLocalDpi xmlns:a14="http://schemas.microsoft.com/office/drawing/2010/main" val="0"/>
              </a:ext>
            </a:extLst>
          </a:blip>
          <a:srcRect/>
          <a:stretch>
            <a:fillRect/>
          </a:stretch>
        </p:blipFill>
        <p:spPr bwMode="auto">
          <a:xfrm>
            <a:off x="179512" y="836712"/>
            <a:ext cx="7272808" cy="5449808"/>
          </a:xfrm>
          <a:prstGeom prst="rect">
            <a:avLst/>
          </a:prstGeom>
          <a:noFill/>
          <a:ln>
            <a:solidFill>
              <a:schemeClr val="accent1"/>
            </a:solidFill>
          </a:ln>
        </p:spPr>
      </p:pic>
      <p:pic>
        <p:nvPicPr>
          <p:cNvPr id="5" name="Picture 6" descr="「historical drifter trajectories」的圖片搜尋結果"/>
          <p:cNvPicPr>
            <a:picLocks noChangeAspect="1" noChangeArrowheads="1"/>
          </p:cNvPicPr>
          <p:nvPr/>
        </p:nvPicPr>
        <p:blipFill>
          <a:blip r:embed="rId5" cstate="print"/>
          <a:srcRect/>
          <a:stretch>
            <a:fillRect/>
          </a:stretch>
        </p:blipFill>
        <p:spPr bwMode="auto">
          <a:xfrm>
            <a:off x="7109320" y="5000636"/>
            <a:ext cx="2034680" cy="1643050"/>
          </a:xfrm>
          <a:prstGeom prst="rect">
            <a:avLst/>
          </a:prstGeom>
          <a:noFill/>
        </p:spPr>
      </p:pic>
      <p:pic>
        <p:nvPicPr>
          <p:cNvPr id="58376" name="Picture 8" descr="「argos drifter drogue length」的圖片搜尋結果"/>
          <p:cNvPicPr>
            <a:picLocks noChangeAspect="1" noChangeArrowheads="1"/>
          </p:cNvPicPr>
          <p:nvPr/>
        </p:nvPicPr>
        <p:blipFill>
          <a:blip r:embed="rId6" cstate="print"/>
          <a:srcRect/>
          <a:stretch>
            <a:fillRect/>
          </a:stretch>
        </p:blipFill>
        <p:spPr bwMode="auto">
          <a:xfrm>
            <a:off x="4643438" y="4893455"/>
            <a:ext cx="2357454" cy="1964545"/>
          </a:xfrm>
          <a:prstGeom prst="rect">
            <a:avLst/>
          </a:prstGeom>
          <a:noFill/>
        </p:spPr>
      </p:pic>
      <p:sp>
        <p:nvSpPr>
          <p:cNvPr id="2" name="矩形 1"/>
          <p:cNvSpPr/>
          <p:nvPr/>
        </p:nvSpPr>
        <p:spPr>
          <a:xfrm>
            <a:off x="395536" y="1052736"/>
            <a:ext cx="4572000" cy="646331"/>
          </a:xfrm>
          <a:prstGeom prst="rect">
            <a:avLst/>
          </a:prstGeom>
        </p:spPr>
        <p:txBody>
          <a:bodyPr>
            <a:spAutoFit/>
          </a:bodyPr>
          <a:lstStyle/>
          <a:p>
            <a:r>
              <a:rPr lang="en-US" altLang="zh-TW" dirty="0">
                <a:hlinkClick r:id="rId7"/>
              </a:rPr>
              <a:t>https://gdp.ucsd.edu/ldl_drifter/instruments/svp.html</a:t>
            </a:r>
            <a:endParaRPr lang="zh-TW" altLang="en-US" dirty="0"/>
          </a:p>
        </p:txBody>
      </p:sp>
    </p:spTree>
    <p:extLst>
      <p:ext uri="{BB962C8B-B14F-4D97-AF65-F5344CB8AC3E}">
        <p14:creationId xmlns:p14="http://schemas.microsoft.com/office/powerpoint/2010/main" val="428947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Lagrangian</a:t>
            </a:r>
            <a:r>
              <a:rPr lang="en-US" altLang="zh-TW" dirty="0"/>
              <a:t> Observation</a:t>
            </a:r>
            <a:endParaRPr lang="zh-TW" altLang="en-US" dirty="0"/>
          </a:p>
        </p:txBody>
      </p:sp>
      <p:pic>
        <p:nvPicPr>
          <p:cNvPr id="6" name="Picture 3"/>
          <p:cNvPicPr>
            <a:picLocks noChangeAspect="1" noChangeArrowheads="1"/>
          </p:cNvPicPr>
          <p:nvPr/>
        </p:nvPicPr>
        <p:blipFill>
          <a:blip r:embed="rId2" cstate="print"/>
          <a:srcRect/>
          <a:stretch>
            <a:fillRect/>
          </a:stretch>
        </p:blipFill>
        <p:spPr bwMode="auto">
          <a:xfrm>
            <a:off x="1547664" y="1217729"/>
            <a:ext cx="6156177" cy="5002549"/>
          </a:xfrm>
          <a:prstGeom prst="rect">
            <a:avLst/>
          </a:prstGeom>
          <a:noFill/>
          <a:ln w="9525">
            <a:noFill/>
            <a:miter lim="800000"/>
            <a:headEnd/>
            <a:tailEnd/>
          </a:ln>
        </p:spPr>
      </p:pic>
      <p:sp>
        <p:nvSpPr>
          <p:cNvPr id="7" name="矩形 6"/>
          <p:cNvSpPr/>
          <p:nvPr/>
        </p:nvSpPr>
        <p:spPr>
          <a:xfrm>
            <a:off x="1187624" y="6220279"/>
            <a:ext cx="6948264" cy="646331"/>
          </a:xfrm>
          <a:prstGeom prst="rect">
            <a:avLst/>
          </a:prstGeom>
        </p:spPr>
        <p:txBody>
          <a:bodyPr wrap="square">
            <a:spAutoFit/>
          </a:bodyPr>
          <a:lstStyle/>
          <a:p>
            <a:pPr algn="r"/>
            <a:r>
              <a:rPr lang="zh-TW" altLang="en-US" dirty="0"/>
              <a:t>臺灣北部近岸海流與海灣形狀之關係</a:t>
            </a:r>
          </a:p>
          <a:p>
            <a:pPr algn="r"/>
            <a:r>
              <a:rPr lang="en-US" altLang="zh-TW" dirty="0"/>
              <a:t>–</a:t>
            </a:r>
            <a:r>
              <a:rPr lang="zh-TW" altLang="en-US" dirty="0"/>
              <a:t>核電廠溫排水動態之個案研究 </a:t>
            </a:r>
            <a:r>
              <a:rPr lang="en-US" altLang="zh-TW" dirty="0"/>
              <a:t>[</a:t>
            </a:r>
            <a:r>
              <a:rPr lang="zh-TW" altLang="en-US" dirty="0"/>
              <a:t>張俊鋐</a:t>
            </a:r>
            <a:r>
              <a:rPr lang="en-US" altLang="zh-TW" dirty="0"/>
              <a:t>, 2002]</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15</a:t>
            </a:fld>
            <a:endParaRPr lang="zh-TW" altLang="en-US"/>
          </a:p>
        </p:txBody>
      </p:sp>
    </p:spTree>
    <p:extLst>
      <p:ext uri="{BB962C8B-B14F-4D97-AF65-F5344CB8AC3E}">
        <p14:creationId xmlns:p14="http://schemas.microsoft.com/office/powerpoint/2010/main" val="3733276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596" y="0"/>
            <a:ext cx="8229600" cy="1143000"/>
          </a:xfrm>
        </p:spPr>
        <p:txBody>
          <a:bodyPr/>
          <a:lstStyle/>
          <a:p>
            <a:r>
              <a:rPr lang="en-US" altLang="zh-TW" dirty="0"/>
              <a:t>"spaghetti" plot/ current chart</a:t>
            </a:r>
            <a:endParaRPr lang="zh-TW" altLang="en-US" dirty="0"/>
          </a:p>
        </p:txBody>
      </p:sp>
      <p:pic>
        <p:nvPicPr>
          <p:cNvPr id="63491" name="Picture 3"/>
          <p:cNvPicPr>
            <a:picLocks noChangeAspect="1" noChangeArrowheads="1"/>
          </p:cNvPicPr>
          <p:nvPr/>
        </p:nvPicPr>
        <p:blipFill>
          <a:blip r:embed="rId2" cstate="print"/>
          <a:srcRect l="24903" t="33203" r="6250" b="20898"/>
          <a:stretch>
            <a:fillRect/>
          </a:stretch>
        </p:blipFill>
        <p:spPr bwMode="auto">
          <a:xfrm>
            <a:off x="1142976" y="1000108"/>
            <a:ext cx="6715140" cy="3357586"/>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l="28027" t="31445" r="17773" b="16797"/>
          <a:stretch>
            <a:fillRect/>
          </a:stretch>
        </p:blipFill>
        <p:spPr bwMode="auto">
          <a:xfrm>
            <a:off x="2714612" y="4500570"/>
            <a:ext cx="3291506" cy="2357430"/>
          </a:xfrm>
          <a:prstGeom prst="rect">
            <a:avLst/>
          </a:prstGeom>
          <a:noFill/>
          <a:ln w="9525">
            <a:noFill/>
            <a:miter lim="800000"/>
            <a:headEnd/>
            <a:tailEnd/>
          </a:ln>
          <a:effectLst/>
        </p:spPr>
      </p:pic>
      <p:sp>
        <p:nvSpPr>
          <p:cNvPr id="7" name="文字方塊 6"/>
          <p:cNvSpPr txBox="1"/>
          <p:nvPr/>
        </p:nvSpPr>
        <p:spPr>
          <a:xfrm>
            <a:off x="6429388" y="5357826"/>
            <a:ext cx="2714612" cy="646331"/>
          </a:xfrm>
          <a:prstGeom prst="rect">
            <a:avLst/>
          </a:prstGeom>
          <a:noFill/>
        </p:spPr>
        <p:txBody>
          <a:bodyPr wrap="square" rtlCol="0">
            <a:spAutoFit/>
          </a:bodyPr>
          <a:lstStyle/>
          <a:p>
            <a:r>
              <a:rPr lang="zh-TW" altLang="en-US" dirty="0"/>
              <a:t>海洋大學 陳在賦 </a:t>
            </a:r>
            <a:r>
              <a:rPr lang="en-US" altLang="zh-TW" dirty="0"/>
              <a:t>(2004) </a:t>
            </a:r>
            <a:r>
              <a:rPr lang="zh-TW" altLang="en-US" dirty="0"/>
              <a:t>碩士論文</a:t>
            </a:r>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16</a:t>
            </a:fld>
            <a:endParaRPr lang="zh-TW" altLang="en-US"/>
          </a:p>
        </p:txBody>
      </p:sp>
    </p:spTree>
    <p:extLst>
      <p:ext uri="{BB962C8B-B14F-4D97-AF65-F5344CB8AC3E}">
        <p14:creationId xmlns:p14="http://schemas.microsoft.com/office/powerpoint/2010/main" val="177448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historical drifter trajectories」的圖片搜尋結果"/>
          <p:cNvPicPr>
            <a:picLocks noChangeAspect="1" noChangeArrowheads="1"/>
          </p:cNvPicPr>
          <p:nvPr/>
        </p:nvPicPr>
        <p:blipFill>
          <a:blip r:embed="rId2" cstate="print"/>
          <a:srcRect/>
          <a:stretch>
            <a:fillRect/>
          </a:stretch>
        </p:blipFill>
        <p:spPr bwMode="auto">
          <a:xfrm>
            <a:off x="7132316" y="2938011"/>
            <a:ext cx="2011683" cy="1643050"/>
          </a:xfrm>
          <a:prstGeom prst="rect">
            <a:avLst/>
          </a:prstGeom>
          <a:noFill/>
        </p:spPr>
      </p:pic>
      <p:pic>
        <p:nvPicPr>
          <p:cNvPr id="49158" name="Picture 6" descr="「historical drifter trajectories」的圖片搜尋結果"/>
          <p:cNvPicPr>
            <a:picLocks noChangeAspect="1" noChangeArrowheads="1"/>
          </p:cNvPicPr>
          <p:nvPr/>
        </p:nvPicPr>
        <p:blipFill>
          <a:blip r:embed="rId3" cstate="print"/>
          <a:srcRect/>
          <a:stretch>
            <a:fillRect/>
          </a:stretch>
        </p:blipFill>
        <p:spPr bwMode="auto">
          <a:xfrm>
            <a:off x="6948264" y="1124744"/>
            <a:ext cx="2034680" cy="1643050"/>
          </a:xfrm>
          <a:prstGeom prst="rect">
            <a:avLst/>
          </a:prstGeom>
          <a:noFill/>
        </p:spPr>
      </p:pic>
      <p:sp>
        <p:nvSpPr>
          <p:cNvPr id="9" name="矩形 8"/>
          <p:cNvSpPr/>
          <p:nvPr/>
        </p:nvSpPr>
        <p:spPr>
          <a:xfrm>
            <a:off x="20080" y="2060848"/>
            <a:ext cx="6572296" cy="1754326"/>
          </a:xfrm>
          <a:prstGeom prst="rect">
            <a:avLst/>
          </a:prstGeom>
        </p:spPr>
        <p:txBody>
          <a:bodyPr wrap="square">
            <a:spAutoFit/>
          </a:bodyPr>
          <a:lstStyle/>
          <a:p>
            <a:r>
              <a:rPr lang="en-US" altLang="zh-TW" dirty="0">
                <a:solidFill>
                  <a:srgbClr val="FF0000"/>
                </a:solidFill>
                <a:hlinkClick r:id="rId4"/>
              </a:rPr>
              <a:t>http://oceancurrents.rsmas.miami.edu/atlantic/gulf-stream_2.html</a:t>
            </a:r>
            <a:endParaRPr lang="en-US" altLang="zh-TW" dirty="0">
              <a:solidFill>
                <a:srgbClr val="FF0000"/>
              </a:solidFill>
            </a:endParaRPr>
          </a:p>
          <a:p>
            <a:endParaRPr lang="en-US" altLang="zh-TW" dirty="0">
              <a:solidFill>
                <a:srgbClr val="FF0000"/>
              </a:solidFill>
            </a:endParaRPr>
          </a:p>
          <a:p>
            <a:r>
              <a:rPr lang="en-US" altLang="zh-TW" dirty="0">
                <a:hlinkClick r:id="rId5"/>
              </a:rPr>
              <a:t>https://oceancurrents.rsmas.miami.edu/atlantic/spaghetti-bw/gulf-stream.jpg</a:t>
            </a:r>
            <a:endParaRPr lang="en-US" altLang="zh-TW" dirty="0"/>
          </a:p>
          <a:p>
            <a:endParaRPr lang="en-US" altLang="zh-TW" dirty="0">
              <a:solidFill>
                <a:srgbClr val="FF0000"/>
              </a:solidFill>
            </a:endParaRPr>
          </a:p>
          <a:p>
            <a:endParaRPr lang="zh-TW" altLang="en-US" dirty="0">
              <a:solidFill>
                <a:srgbClr val="FF0000"/>
              </a:solidFill>
            </a:endParaRPr>
          </a:p>
        </p:txBody>
      </p:sp>
      <p:sp>
        <p:nvSpPr>
          <p:cNvPr id="2" name="標題 1"/>
          <p:cNvSpPr>
            <a:spLocks noGrp="1"/>
          </p:cNvSpPr>
          <p:nvPr>
            <p:ph type="title"/>
          </p:nvPr>
        </p:nvSpPr>
        <p:spPr/>
        <p:txBody>
          <a:bodyPr>
            <a:normAutofit fontScale="90000"/>
          </a:bodyPr>
          <a:lstStyle/>
          <a:p>
            <a:r>
              <a:rPr lang="en-US" altLang="zh-TW" dirty="0">
                <a:solidFill>
                  <a:srgbClr val="FF0000"/>
                </a:solidFill>
              </a:rPr>
              <a:t>Showing </a:t>
            </a:r>
            <a:br>
              <a:rPr lang="en-US" altLang="zh-TW" dirty="0">
                <a:solidFill>
                  <a:srgbClr val="FF0000"/>
                </a:solidFill>
              </a:rPr>
            </a:br>
            <a:r>
              <a:rPr lang="en-US" altLang="zh-TW" dirty="0">
                <a:solidFill>
                  <a:srgbClr val="FF0000"/>
                </a:solidFill>
              </a:rPr>
              <a:t>"spaghetti" plot/ current chart</a:t>
            </a:r>
            <a:endParaRPr lang="zh-TW" altLang="en-US" dirty="0"/>
          </a:p>
        </p:txBody>
      </p:sp>
      <p:sp>
        <p:nvSpPr>
          <p:cNvPr id="11" name="投影片編號版面配置區 10"/>
          <p:cNvSpPr>
            <a:spLocks noGrp="1"/>
          </p:cNvSpPr>
          <p:nvPr>
            <p:ph type="sldNum" sz="quarter" idx="12"/>
          </p:nvPr>
        </p:nvSpPr>
        <p:spPr/>
        <p:txBody>
          <a:bodyPr/>
          <a:lstStyle/>
          <a:p>
            <a:fld id="{73DA0BB7-265A-403C-9275-D587AB510EDC}" type="slidenum">
              <a:rPr lang="zh-TW" altLang="en-US" smtClean="0"/>
              <a:pPr/>
              <a:t>17</a:t>
            </a:fld>
            <a:endParaRPr lang="zh-TW" altLang="en-US"/>
          </a:p>
        </p:txBody>
      </p:sp>
      <p:sp>
        <p:nvSpPr>
          <p:cNvPr id="10" name="文字方塊 9"/>
          <p:cNvSpPr txBox="1"/>
          <p:nvPr/>
        </p:nvSpPr>
        <p:spPr>
          <a:xfrm>
            <a:off x="7286644" y="4572008"/>
            <a:ext cx="1857356" cy="646331"/>
          </a:xfrm>
          <a:prstGeom prst="rect">
            <a:avLst/>
          </a:prstGeom>
          <a:noFill/>
        </p:spPr>
        <p:txBody>
          <a:bodyPr wrap="square" rtlCol="0">
            <a:spAutoFit/>
          </a:bodyPr>
          <a:lstStyle/>
          <a:p>
            <a:r>
              <a:rPr lang="en-US" altLang="zh-TW" dirty="0"/>
              <a:t>Velocity = Distance / time</a:t>
            </a:r>
            <a:endParaRPr lang="zh-TW" altLang="en-US" dirty="0"/>
          </a:p>
        </p:txBody>
      </p:sp>
    </p:spTree>
    <p:extLst>
      <p:ext uri="{BB962C8B-B14F-4D97-AF65-F5344CB8AC3E}">
        <p14:creationId xmlns:p14="http://schemas.microsoft.com/office/powerpoint/2010/main" val="372518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a:t>Global wind-driven circulation, gyre, western boundary currents</a:t>
            </a:r>
            <a:endParaRPr lang="zh-TW" altLang="en-US" dirty="0"/>
          </a:p>
        </p:txBody>
      </p:sp>
      <p:pic>
        <p:nvPicPr>
          <p:cNvPr id="18434" name="Picture 2" descr="http://www.aoml.noaa.gov/phod/dac/climatology.jpg"/>
          <p:cNvPicPr>
            <a:picLocks noChangeAspect="1" noChangeArrowheads="1"/>
          </p:cNvPicPr>
          <p:nvPr/>
        </p:nvPicPr>
        <p:blipFill>
          <a:blip r:embed="rId3" cstate="print"/>
          <a:srcRect/>
          <a:stretch>
            <a:fillRect/>
          </a:stretch>
        </p:blipFill>
        <p:spPr bwMode="auto">
          <a:xfrm>
            <a:off x="0" y="1714488"/>
            <a:ext cx="9144000" cy="4326365"/>
          </a:xfrm>
          <a:prstGeom prst="rect">
            <a:avLst/>
          </a:prstGeom>
          <a:noFill/>
        </p:spPr>
      </p:pic>
      <p:sp>
        <p:nvSpPr>
          <p:cNvPr id="6" name="矩形 5"/>
          <p:cNvSpPr/>
          <p:nvPr/>
        </p:nvSpPr>
        <p:spPr>
          <a:xfrm>
            <a:off x="0" y="6488668"/>
            <a:ext cx="9144000" cy="369332"/>
          </a:xfrm>
          <a:prstGeom prst="rect">
            <a:avLst/>
          </a:prstGeom>
        </p:spPr>
        <p:txBody>
          <a:bodyPr wrap="square">
            <a:spAutoFit/>
          </a:bodyPr>
          <a:lstStyle/>
          <a:p>
            <a:r>
              <a:rPr lang="en-US" altLang="zh-TW" dirty="0"/>
              <a:t>http://www.aoml.noaa.gov/phod/dac/dac_meanvel.php</a:t>
            </a:r>
            <a:endParaRPr lang="zh-TW" altLang="en-US" dirty="0"/>
          </a:p>
        </p:txBody>
      </p:sp>
      <p:sp>
        <p:nvSpPr>
          <p:cNvPr id="7" name="文字方塊 6"/>
          <p:cNvSpPr txBox="1"/>
          <p:nvPr/>
        </p:nvSpPr>
        <p:spPr>
          <a:xfrm>
            <a:off x="6000760" y="6215082"/>
            <a:ext cx="3143240" cy="369332"/>
          </a:xfrm>
          <a:prstGeom prst="rect">
            <a:avLst/>
          </a:prstGeom>
          <a:noFill/>
        </p:spPr>
        <p:txBody>
          <a:bodyPr wrap="square" rtlCol="0">
            <a:spAutoFit/>
          </a:bodyPr>
          <a:lstStyle/>
          <a:p>
            <a:r>
              <a:rPr lang="en-US" altLang="zh-TW" dirty="0"/>
              <a:t>Speed = distance / time</a:t>
            </a:r>
            <a:endParaRPr lang="zh-TW" altLang="en-US" dirty="0"/>
          </a:p>
        </p:txBody>
      </p:sp>
      <p:sp>
        <p:nvSpPr>
          <p:cNvPr id="8" name="投影片編號版面配置區 7"/>
          <p:cNvSpPr>
            <a:spLocks noGrp="1"/>
          </p:cNvSpPr>
          <p:nvPr>
            <p:ph type="sldNum" sz="quarter" idx="12"/>
          </p:nvPr>
        </p:nvSpPr>
        <p:spPr/>
        <p:txBody>
          <a:bodyPr/>
          <a:lstStyle/>
          <a:p>
            <a:fld id="{73DA0BB7-265A-403C-9275-D587AB510EDC}" type="slidenum">
              <a:rPr lang="zh-TW" altLang="en-US" smtClean="0"/>
              <a:pPr/>
              <a:t>18</a:t>
            </a:fld>
            <a:endParaRPr lang="zh-TW" altLang="en-US"/>
          </a:p>
        </p:txBody>
      </p:sp>
    </p:spTree>
    <p:extLst>
      <p:ext uri="{BB962C8B-B14F-4D97-AF65-F5344CB8AC3E}">
        <p14:creationId xmlns:p14="http://schemas.microsoft.com/office/powerpoint/2010/main" val="343994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Eddy currents and inertial currents</a:t>
            </a:r>
            <a:endParaRPr lang="zh-TW" altLang="en-US" dirty="0"/>
          </a:p>
        </p:txBody>
      </p:sp>
      <p:pic>
        <p:nvPicPr>
          <p:cNvPr id="17410" name="Picture 2"/>
          <p:cNvPicPr>
            <a:picLocks noChangeAspect="1" noChangeArrowheads="1"/>
          </p:cNvPicPr>
          <p:nvPr/>
        </p:nvPicPr>
        <p:blipFill>
          <a:blip r:embed="rId2" cstate="print"/>
          <a:srcRect/>
          <a:stretch>
            <a:fillRect/>
          </a:stretch>
        </p:blipFill>
        <p:spPr bwMode="auto">
          <a:xfrm>
            <a:off x="0" y="1928802"/>
            <a:ext cx="5948731" cy="4586305"/>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6357950" y="2214554"/>
            <a:ext cx="2000264" cy="3234193"/>
          </a:xfrm>
          <a:prstGeom prst="rect">
            <a:avLst/>
          </a:prstGeom>
          <a:noFill/>
          <a:ln w="9525">
            <a:noFill/>
            <a:miter lim="800000"/>
            <a:headEnd/>
            <a:tailEnd/>
          </a:ln>
          <a:effectLst/>
        </p:spPr>
      </p:pic>
      <p:sp>
        <p:nvSpPr>
          <p:cNvPr id="7" name="文字方塊 6"/>
          <p:cNvSpPr txBox="1"/>
          <p:nvPr/>
        </p:nvSpPr>
        <p:spPr>
          <a:xfrm>
            <a:off x="6072198" y="5929330"/>
            <a:ext cx="3071802" cy="369332"/>
          </a:xfrm>
          <a:prstGeom prst="rect">
            <a:avLst/>
          </a:prstGeom>
          <a:noFill/>
        </p:spPr>
        <p:txBody>
          <a:bodyPr wrap="square" rtlCol="0">
            <a:spAutoFit/>
          </a:bodyPr>
          <a:lstStyle/>
          <a:p>
            <a:r>
              <a:rPr lang="en-US" altLang="zh-TW" dirty="0"/>
              <a:t>Chow et al., 2008 JGR</a:t>
            </a:r>
            <a:endParaRPr lang="zh-TW" altLang="en-US" dirty="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19</a:t>
            </a:fld>
            <a:endParaRPr lang="zh-TW" altLang="en-US"/>
          </a:p>
        </p:txBody>
      </p:sp>
    </p:spTree>
    <p:extLst>
      <p:ext uri="{BB962C8B-B14F-4D97-AF65-F5344CB8AC3E}">
        <p14:creationId xmlns:p14="http://schemas.microsoft.com/office/powerpoint/2010/main" val="200768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Discussion</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537506650"/>
              </p:ext>
            </p:extLst>
          </p:nvPr>
        </p:nvGraphicFramePr>
        <p:xfrm>
          <a:off x="457200" y="1600200"/>
          <a:ext cx="8229600" cy="741680"/>
        </p:xfrm>
        <a:graphic>
          <a:graphicData uri="http://schemas.openxmlformats.org/drawingml/2006/table">
            <a:tbl>
              <a:tblPr firstRow="1" bandRow="1">
                <a:tableStyleId>{5C22544A-7EE6-4342-B048-85BDC9FD1C3A}</a:tableStyleId>
              </a:tblPr>
              <a:tblGrid>
                <a:gridCol w="2743200">
                  <a:extLst>
                    <a:ext uri="{9D8B030D-6E8A-4147-A177-3AD203B41FA5}">
                      <a16:colId xmlns="" xmlns:a16="http://schemas.microsoft.com/office/drawing/2014/main" val="20000"/>
                    </a:ext>
                  </a:extLst>
                </a:gridCol>
                <a:gridCol w="2743200">
                  <a:extLst>
                    <a:ext uri="{9D8B030D-6E8A-4147-A177-3AD203B41FA5}">
                      <a16:colId xmlns="" xmlns:a16="http://schemas.microsoft.com/office/drawing/2014/main" val="20001"/>
                    </a:ext>
                  </a:extLst>
                </a:gridCol>
                <a:gridCol w="2743200">
                  <a:extLst>
                    <a:ext uri="{9D8B030D-6E8A-4147-A177-3AD203B41FA5}">
                      <a16:colId xmlns="" xmlns:a16="http://schemas.microsoft.com/office/drawing/2014/main" val="20002"/>
                    </a:ext>
                  </a:extLst>
                </a:gridCol>
              </a:tblGrid>
              <a:tr h="370840">
                <a:tc>
                  <a:txBody>
                    <a:bodyPr/>
                    <a:lstStyle/>
                    <a:p>
                      <a:r>
                        <a:rPr lang="en-US" altLang="zh-TW" dirty="0"/>
                        <a:t>Pacific</a:t>
                      </a:r>
                      <a:endParaRPr lang="zh-TW" altLang="en-US" dirty="0"/>
                    </a:p>
                  </a:txBody>
                  <a:tcPr/>
                </a:tc>
                <a:tc>
                  <a:txBody>
                    <a:bodyPr/>
                    <a:lstStyle/>
                    <a:p>
                      <a:r>
                        <a:rPr lang="en-US" altLang="zh-TW" dirty="0"/>
                        <a:t>Atlantic</a:t>
                      </a:r>
                      <a:endParaRPr lang="zh-TW" altLang="en-US" dirty="0"/>
                    </a:p>
                  </a:txBody>
                  <a:tcPr/>
                </a:tc>
                <a:tc>
                  <a:txBody>
                    <a:bodyPr/>
                    <a:lstStyle/>
                    <a:p>
                      <a:r>
                        <a:rPr lang="en-US" altLang="zh-TW" dirty="0"/>
                        <a:t>Others (</a:t>
                      </a:r>
                      <a:r>
                        <a:rPr lang="en-US" altLang="zh-TW" dirty="0" err="1"/>
                        <a:t>NaN</a:t>
                      </a:r>
                      <a:r>
                        <a:rPr lang="en-US" altLang="zh-TW" dirty="0"/>
                        <a:t>)</a:t>
                      </a:r>
                      <a:endParaRPr lang="zh-TW" altLang="en-US" dirty="0"/>
                    </a:p>
                  </a:txBody>
                  <a:tcPr/>
                </a:tc>
                <a:extLst>
                  <a:ext uri="{0D108BD9-81ED-4DB2-BD59-A6C34878D82A}">
                    <a16:rowId xmlns="" xmlns:a16="http://schemas.microsoft.com/office/drawing/2014/main" val="10000"/>
                  </a:ext>
                </a:extLst>
              </a:tr>
              <a:tr h="370840">
                <a:tc>
                  <a:txBody>
                    <a:bodyPr/>
                    <a:lstStyle/>
                    <a:p>
                      <a:r>
                        <a:rPr lang="en-US" altLang="zh-TW" dirty="0" smtClean="0"/>
                        <a:t>0</a:t>
                      </a:r>
                      <a:endParaRPr lang="zh-TW" altLang="en-US" dirty="0"/>
                    </a:p>
                  </a:txBody>
                  <a:tcPr/>
                </a:tc>
                <a:tc>
                  <a:txBody>
                    <a:bodyPr/>
                    <a:lstStyle/>
                    <a:p>
                      <a:r>
                        <a:rPr lang="en-US" altLang="zh-TW" dirty="0" smtClean="0"/>
                        <a:t>ALL</a:t>
                      </a:r>
                      <a:endParaRPr lang="zh-TW" altLang="en-US" dirty="0"/>
                    </a:p>
                  </a:txBody>
                  <a:tcPr/>
                </a:tc>
                <a:tc>
                  <a:txBody>
                    <a:bodyPr/>
                    <a:lstStyle/>
                    <a:p>
                      <a:r>
                        <a:rPr lang="en-US" altLang="zh-TW" dirty="0" smtClean="0"/>
                        <a:t>0</a:t>
                      </a:r>
                      <a:endParaRPr lang="zh-TW" altLang="en-US" dirty="0"/>
                    </a:p>
                  </a:txBody>
                  <a:tcPr/>
                </a:tc>
                <a:extLst>
                  <a:ext uri="{0D108BD9-81ED-4DB2-BD59-A6C34878D82A}">
                    <a16:rowId xmlns="" xmlns:a16="http://schemas.microsoft.com/office/drawing/2014/main" val="10001"/>
                  </a:ext>
                </a:extLst>
              </a:tr>
            </a:tbl>
          </a:graphicData>
        </a:graphic>
      </p:graphicFrame>
      <p:sp>
        <p:nvSpPr>
          <p:cNvPr id="3" name="文字方塊 2"/>
          <p:cNvSpPr txBox="1"/>
          <p:nvPr/>
        </p:nvSpPr>
        <p:spPr>
          <a:xfrm>
            <a:off x="395536" y="2636912"/>
            <a:ext cx="6624736" cy="646331"/>
          </a:xfrm>
          <a:prstGeom prst="rect">
            <a:avLst/>
          </a:prstGeom>
          <a:noFill/>
        </p:spPr>
        <p:txBody>
          <a:bodyPr wrap="square" rtlCol="0">
            <a:spAutoFit/>
          </a:bodyPr>
          <a:lstStyle/>
          <a:p>
            <a:pPr marL="342900" indent="-342900">
              <a:buAutoNum type="arabicParenR"/>
            </a:pPr>
            <a:r>
              <a:rPr lang="zh-TW" altLang="en-US" dirty="0"/>
              <a:t>查網路</a:t>
            </a:r>
            <a:endParaRPr lang="en-US" altLang="zh-TW" dirty="0"/>
          </a:p>
          <a:p>
            <a:pPr marL="342900" indent="-342900">
              <a:buAutoNum type="arabicParenR"/>
            </a:pPr>
            <a:r>
              <a:rPr lang="en-US" altLang="zh-TW" dirty="0"/>
              <a:t>Referring to the figures shown in below: </a:t>
            </a:r>
            <a:endParaRPr lang="zh-TW" altLang="en-US" dirty="0"/>
          </a:p>
        </p:txBody>
      </p:sp>
      <p:pic>
        <p:nvPicPr>
          <p:cNvPr id="5" name="Picture 2" descr="image"/>
          <p:cNvPicPr>
            <a:picLocks noChangeAspect="1" noChangeArrowheads="1"/>
          </p:cNvPicPr>
          <p:nvPr/>
        </p:nvPicPr>
        <p:blipFill rotWithShape="1">
          <a:blip r:embed="rId2" cstate="print"/>
          <a:srcRect l="24479" r="33646"/>
          <a:stretch/>
        </p:blipFill>
        <p:spPr bwMode="auto">
          <a:xfrm>
            <a:off x="-6950" y="3772711"/>
            <a:ext cx="5325962" cy="3059394"/>
          </a:xfrm>
          <a:prstGeom prst="rect">
            <a:avLst/>
          </a:prstGeom>
          <a:noFill/>
        </p:spPr>
      </p:pic>
      <p:pic>
        <p:nvPicPr>
          <p:cNvPr id="6" name="Picture 2" descr="image"/>
          <p:cNvPicPr>
            <a:picLocks noChangeAspect="1" noChangeArrowheads="1"/>
          </p:cNvPicPr>
          <p:nvPr/>
        </p:nvPicPr>
        <p:blipFill rotWithShape="1">
          <a:blip r:embed="rId2" cstate="print"/>
          <a:srcRect l="66708"/>
          <a:stretch/>
        </p:blipFill>
        <p:spPr bwMode="auto">
          <a:xfrm>
            <a:off x="5319011" y="3772712"/>
            <a:ext cx="3832493" cy="2769038"/>
          </a:xfrm>
          <a:prstGeom prst="rect">
            <a:avLst/>
          </a:prstGeom>
          <a:noFill/>
        </p:spPr>
      </p:pic>
    </p:spTree>
    <p:extLst>
      <p:ext uri="{BB962C8B-B14F-4D97-AF65-F5344CB8AC3E}">
        <p14:creationId xmlns:p14="http://schemas.microsoft.com/office/powerpoint/2010/main" val="275257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p:txBody>
          <a:bodyPr/>
          <a:lstStyle/>
          <a:p>
            <a:r>
              <a:rPr lang="en-US" altLang="zh-TW" dirty="0" err="1"/>
              <a:t>Eulerian</a:t>
            </a:r>
            <a:r>
              <a:rPr lang="en-US" altLang="zh-TW" dirty="0"/>
              <a:t> Measurements</a:t>
            </a:r>
            <a:endParaRPr lang="zh-TW" altLang="en-US" dirty="0"/>
          </a:p>
        </p:txBody>
      </p:sp>
      <p:sp>
        <p:nvSpPr>
          <p:cNvPr id="4" name="副標題 3"/>
          <p:cNvSpPr>
            <a:spLocks noGrp="1"/>
          </p:cNvSpPr>
          <p:nvPr>
            <p:ph type="subTitle" idx="1"/>
          </p:nvPr>
        </p:nvSpPr>
        <p:spPr/>
        <p:txBody>
          <a:bodyPr/>
          <a:lstStyle/>
          <a:p>
            <a:r>
              <a:rPr lang="en-US" altLang="zh-TW" dirty="0"/>
              <a:t>Current Meters</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20</a:t>
            </a:fld>
            <a:endParaRPr lang="zh-TW" altLang="en-US"/>
          </a:p>
        </p:txBody>
      </p:sp>
    </p:spTree>
    <p:extLst>
      <p:ext uri="{BB962C8B-B14F-4D97-AF65-F5344CB8AC3E}">
        <p14:creationId xmlns:p14="http://schemas.microsoft.com/office/powerpoint/2010/main" val="1928101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Current Meters</a:t>
            </a:r>
            <a:endParaRPr lang="zh-TW" altLang="en-US" dirty="0"/>
          </a:p>
        </p:txBody>
      </p:sp>
      <p:pic>
        <p:nvPicPr>
          <p:cNvPr id="88066" name="Picture 2"/>
          <p:cNvPicPr>
            <a:picLocks noChangeAspect="1" noChangeArrowheads="1"/>
          </p:cNvPicPr>
          <p:nvPr/>
        </p:nvPicPr>
        <p:blipFill>
          <a:blip r:embed="rId2" cstate="print"/>
          <a:srcRect/>
          <a:stretch>
            <a:fillRect/>
          </a:stretch>
        </p:blipFill>
        <p:spPr bwMode="auto">
          <a:xfrm>
            <a:off x="755575" y="1700807"/>
            <a:ext cx="6696745" cy="4201879"/>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8229600" cy="1143000"/>
          </a:xfrm>
        </p:spPr>
        <p:txBody>
          <a:bodyPr>
            <a:normAutofit fontScale="90000"/>
          </a:bodyPr>
          <a:lstStyle/>
          <a:p>
            <a:pPr algn="l"/>
            <a:r>
              <a:rPr lang="en-US" altLang="zh-TW" dirty="0"/>
              <a:t>Setting the </a:t>
            </a:r>
            <a:br>
              <a:rPr lang="en-US" altLang="zh-TW" dirty="0"/>
            </a:br>
            <a:r>
              <a:rPr lang="en-US" altLang="zh-TW" dirty="0"/>
              <a:t>Current Meters</a:t>
            </a:r>
            <a:endParaRPr lang="zh-TW" altLang="en-US" dirty="0"/>
          </a:p>
        </p:txBody>
      </p:sp>
      <p:pic>
        <p:nvPicPr>
          <p:cNvPr id="89090" name="Picture 2"/>
          <p:cNvPicPr>
            <a:picLocks noChangeAspect="1" noChangeArrowheads="1"/>
          </p:cNvPicPr>
          <p:nvPr/>
        </p:nvPicPr>
        <p:blipFill>
          <a:blip r:embed="rId2" cstate="print"/>
          <a:srcRect/>
          <a:stretch>
            <a:fillRect/>
          </a:stretch>
        </p:blipFill>
        <p:spPr bwMode="auto">
          <a:xfrm>
            <a:off x="3707904" y="0"/>
            <a:ext cx="5436096" cy="673334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0034" y="0"/>
            <a:ext cx="8229600" cy="1143000"/>
          </a:xfrm>
        </p:spPr>
        <p:txBody>
          <a:bodyPr/>
          <a:lstStyle/>
          <a:p>
            <a:r>
              <a:rPr lang="en-US" altLang="zh-TW" dirty="0"/>
              <a:t>Current Meters</a:t>
            </a:r>
            <a:endParaRPr lang="zh-TW" altLang="en-US" dirty="0"/>
          </a:p>
        </p:txBody>
      </p:sp>
      <p:sp>
        <p:nvSpPr>
          <p:cNvPr id="7" name="矩形 6"/>
          <p:cNvSpPr/>
          <p:nvPr/>
        </p:nvSpPr>
        <p:spPr>
          <a:xfrm>
            <a:off x="1000100" y="6072206"/>
            <a:ext cx="5023811" cy="369332"/>
          </a:xfrm>
          <a:prstGeom prst="rect">
            <a:avLst/>
          </a:prstGeom>
        </p:spPr>
        <p:txBody>
          <a:bodyPr wrap="none">
            <a:spAutoFit/>
          </a:bodyPr>
          <a:lstStyle/>
          <a:p>
            <a:r>
              <a:rPr lang="en-US" altLang="zh-TW" dirty="0">
                <a:hlinkClick r:id="rId3"/>
              </a:rPr>
              <a:t>https://en.wikipedia.org/wiki/Rotor_current_meter</a:t>
            </a:r>
            <a:endParaRPr lang="en-US" altLang="zh-TW" dirty="0"/>
          </a:p>
        </p:txBody>
      </p:sp>
      <p:sp>
        <p:nvSpPr>
          <p:cNvPr id="8" name="文字方塊 7"/>
          <p:cNvSpPr txBox="1"/>
          <p:nvPr/>
        </p:nvSpPr>
        <p:spPr>
          <a:xfrm>
            <a:off x="5364088" y="2285992"/>
            <a:ext cx="3779912" cy="3046988"/>
          </a:xfrm>
          <a:prstGeom prst="rect">
            <a:avLst/>
          </a:prstGeom>
          <a:noFill/>
        </p:spPr>
        <p:txBody>
          <a:bodyPr wrap="square" rtlCol="0">
            <a:spAutoFit/>
          </a:bodyPr>
          <a:lstStyle/>
          <a:p>
            <a:r>
              <a:rPr lang="en-US" altLang="zh-TW" sz="3200" dirty="0"/>
              <a:t>Rotor Current Meters (RCM):</a:t>
            </a:r>
          </a:p>
          <a:p>
            <a:endParaRPr lang="en-US" altLang="zh-TW" sz="3200" dirty="0"/>
          </a:p>
          <a:p>
            <a:r>
              <a:rPr lang="en-US" altLang="zh-TW" sz="3200" dirty="0" err="1"/>
              <a:t>time,u,v,temperature,salinity</a:t>
            </a:r>
            <a:r>
              <a:rPr lang="en-US" altLang="zh-TW" sz="3200" dirty="0"/>
              <a:t>, pressure, tilting</a:t>
            </a:r>
            <a:endParaRPr lang="zh-TW" altLang="en-US" sz="3200" dirty="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23</a:t>
            </a:fld>
            <a:endParaRPr lang="zh-TW" altLang="en-US"/>
          </a:p>
        </p:txBody>
      </p:sp>
      <p:pic>
        <p:nvPicPr>
          <p:cNvPr id="7170" name="Picture 2" descr="D:\CLASS\NTOU\1081\洋流學\BrnBldRcm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19" y="1340768"/>
            <a:ext cx="4388651" cy="466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57818" y="2428868"/>
            <a:ext cx="3786182" cy="2677656"/>
          </a:xfrm>
          <a:prstGeom prst="rect">
            <a:avLst/>
          </a:prstGeom>
        </p:spPr>
        <p:txBody>
          <a:bodyPr wrap="square">
            <a:spAutoFit/>
          </a:bodyPr>
          <a:lstStyle/>
          <a:p>
            <a:r>
              <a:rPr lang="en-US" altLang="zh-TW" sz="2800" dirty="0"/>
              <a:t>Acoustic Current Meters</a:t>
            </a:r>
          </a:p>
          <a:p>
            <a:r>
              <a:rPr lang="en-US" altLang="zh-TW" sz="2800" dirty="0"/>
              <a:t>(ACM)</a:t>
            </a:r>
          </a:p>
          <a:p>
            <a:endParaRPr lang="en-US" altLang="zh-TW" sz="2800" dirty="0"/>
          </a:p>
          <a:p>
            <a:r>
              <a:rPr lang="en-US" altLang="zh-TW" sz="2800" dirty="0" err="1"/>
              <a:t>time,u,v</a:t>
            </a:r>
            <a:r>
              <a:rPr lang="en-US" altLang="zh-TW" sz="2800" dirty="0"/>
              <a:t>,(w), temperature, salinity, pressure, tilting</a:t>
            </a:r>
            <a:endParaRPr lang="zh-TW" altLang="en-US" sz="2800" dirty="0"/>
          </a:p>
        </p:txBody>
      </p:sp>
      <p:sp>
        <p:nvSpPr>
          <p:cNvPr id="6" name="標題 5"/>
          <p:cNvSpPr>
            <a:spLocks noGrp="1"/>
          </p:cNvSpPr>
          <p:nvPr>
            <p:ph type="title"/>
          </p:nvPr>
        </p:nvSpPr>
        <p:spPr/>
        <p:txBody>
          <a:bodyPr>
            <a:normAutofit/>
          </a:bodyPr>
          <a:lstStyle/>
          <a:p>
            <a:r>
              <a:rPr lang="en-US" altLang="zh-TW" dirty="0"/>
              <a:t>Current Meters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a:p>
        </p:txBody>
      </p:sp>
      <p:sp>
        <p:nvSpPr>
          <p:cNvPr id="5" name="矩形 4"/>
          <p:cNvSpPr/>
          <p:nvPr/>
        </p:nvSpPr>
        <p:spPr>
          <a:xfrm>
            <a:off x="395536" y="3212976"/>
            <a:ext cx="4572000" cy="923330"/>
          </a:xfrm>
          <a:prstGeom prst="rect">
            <a:avLst/>
          </a:prstGeom>
        </p:spPr>
        <p:txBody>
          <a:bodyPr>
            <a:spAutoFit/>
          </a:bodyPr>
          <a:lstStyle/>
          <a:p>
            <a:r>
              <a:rPr lang="en-US" altLang="zh-TW" dirty="0">
                <a:hlinkClick r:id="rId2"/>
              </a:rPr>
              <a:t>https://dosits.org/wp-content/uploads/2017/07/FalmouthScientific_AcousticMeter111.jpg</a:t>
            </a:r>
            <a:endParaRPr lang="zh-TW" altLang="en-US" dirty="0"/>
          </a:p>
        </p:txBody>
      </p:sp>
    </p:spTree>
    <p:extLst>
      <p:ext uri="{BB962C8B-B14F-4D97-AF65-F5344CB8AC3E}">
        <p14:creationId xmlns:p14="http://schemas.microsoft.com/office/powerpoint/2010/main" val="1947131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WOCE moored current meter arrays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25</a:t>
            </a:fld>
            <a:endParaRPr lang="zh-TW"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40768"/>
            <a:ext cx="9136638" cy="4350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195736" y="5925777"/>
            <a:ext cx="4572000" cy="369332"/>
          </a:xfrm>
          <a:prstGeom prst="rect">
            <a:avLst/>
          </a:prstGeom>
        </p:spPr>
        <p:txBody>
          <a:bodyPr>
            <a:spAutoFit/>
          </a:bodyPr>
          <a:lstStyle/>
          <a:p>
            <a:r>
              <a:rPr lang="en-US" altLang="zh-TW" dirty="0"/>
              <a:t>WOCE: World Ocean Circulation Experiment</a:t>
            </a:r>
            <a:endParaRPr lang="zh-TW" altLang="en-US" dirty="0"/>
          </a:p>
        </p:txBody>
      </p:sp>
    </p:spTree>
    <p:extLst>
      <p:ext uri="{BB962C8B-B14F-4D97-AF65-F5344CB8AC3E}">
        <p14:creationId xmlns:p14="http://schemas.microsoft.com/office/powerpoint/2010/main" val="186750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1143000"/>
          </a:xfrm>
        </p:spPr>
        <p:txBody>
          <a:bodyPr>
            <a:normAutofit fontScale="90000"/>
          </a:bodyPr>
          <a:lstStyle/>
          <a:p>
            <a:r>
              <a:rPr lang="en-US" altLang="zh-TW" dirty="0"/>
              <a:t>ADCP (</a:t>
            </a:r>
            <a:r>
              <a:rPr lang="en-US" altLang="zh-TW" b="1" dirty="0"/>
              <a:t>Acoustic Doppler Current Profiler)</a:t>
            </a:r>
            <a:endParaRPr lang="zh-TW" altLang="en-US" dirty="0"/>
          </a:p>
        </p:txBody>
      </p:sp>
      <p:sp>
        <p:nvSpPr>
          <p:cNvPr id="6" name="矩形 5"/>
          <p:cNvSpPr/>
          <p:nvPr/>
        </p:nvSpPr>
        <p:spPr>
          <a:xfrm>
            <a:off x="0" y="4774156"/>
            <a:ext cx="4357718" cy="954107"/>
          </a:xfrm>
          <a:prstGeom prst="rect">
            <a:avLst/>
          </a:prstGeom>
        </p:spPr>
        <p:txBody>
          <a:bodyPr wrap="square">
            <a:spAutoFit/>
          </a:bodyPr>
          <a:lstStyle/>
          <a:p>
            <a:r>
              <a:rPr lang="en-US" altLang="zh-TW" sz="2800" dirty="0"/>
              <a:t>time, pressure, tilting and </a:t>
            </a:r>
          </a:p>
          <a:p>
            <a:r>
              <a:rPr lang="en-US" altLang="zh-TW" sz="2800" dirty="0"/>
              <a:t>profiles of </a:t>
            </a:r>
            <a:r>
              <a:rPr lang="en-US" altLang="zh-TW" sz="2800" dirty="0" err="1"/>
              <a:t>u,v,w</a:t>
            </a:r>
            <a:endParaRPr lang="zh-TW" altLang="en-US" sz="2800" dirty="0"/>
          </a:p>
        </p:txBody>
      </p:sp>
      <p:sp>
        <p:nvSpPr>
          <p:cNvPr id="7" name="文字方塊 6"/>
          <p:cNvSpPr txBox="1"/>
          <p:nvPr/>
        </p:nvSpPr>
        <p:spPr>
          <a:xfrm>
            <a:off x="4429124" y="4869160"/>
            <a:ext cx="4714876" cy="954107"/>
          </a:xfrm>
          <a:prstGeom prst="rect">
            <a:avLst/>
          </a:prstGeom>
          <a:noFill/>
        </p:spPr>
        <p:txBody>
          <a:bodyPr wrap="square" rtlCol="0">
            <a:spAutoFit/>
          </a:bodyPr>
          <a:lstStyle/>
          <a:p>
            <a:r>
              <a:rPr lang="en-US" altLang="zh-TW" sz="2800" dirty="0"/>
              <a:t>Give and get a specific sound </a:t>
            </a:r>
          </a:p>
          <a:p>
            <a:r>
              <a:rPr lang="en-US" altLang="zh-TW" sz="2800" dirty="0"/>
              <a:t>Using “Doppler Shift” principle</a:t>
            </a:r>
            <a:endParaRPr lang="zh-TW" altLang="en-US" sz="2800" dirty="0"/>
          </a:p>
        </p:txBody>
      </p:sp>
      <p:sp>
        <p:nvSpPr>
          <p:cNvPr id="8" name="文字方塊 7"/>
          <p:cNvSpPr txBox="1"/>
          <p:nvPr/>
        </p:nvSpPr>
        <p:spPr>
          <a:xfrm>
            <a:off x="2786050" y="6488668"/>
            <a:ext cx="5072098" cy="369332"/>
          </a:xfrm>
          <a:prstGeom prst="rect">
            <a:avLst/>
          </a:prstGeom>
          <a:noFill/>
        </p:spPr>
        <p:txBody>
          <a:bodyPr wrap="square" rtlCol="0">
            <a:spAutoFit/>
          </a:bodyPr>
          <a:lstStyle/>
          <a:p>
            <a:r>
              <a:rPr lang="en-US" altLang="zh-TW" dirty="0"/>
              <a:t>Much better than previous Current Meters</a:t>
            </a:r>
            <a:endParaRPr lang="zh-TW" altLang="en-US" dirty="0"/>
          </a:p>
        </p:txBody>
      </p:sp>
      <p:sp>
        <p:nvSpPr>
          <p:cNvPr id="10" name="投影片編號版面配置區 9"/>
          <p:cNvSpPr>
            <a:spLocks noGrp="1"/>
          </p:cNvSpPr>
          <p:nvPr>
            <p:ph type="sldNum" sz="quarter" idx="12"/>
          </p:nvPr>
        </p:nvSpPr>
        <p:spPr/>
        <p:txBody>
          <a:bodyPr/>
          <a:lstStyle/>
          <a:p>
            <a:fld id="{73DA0BB7-265A-403C-9275-D587AB510EDC}" type="slidenum">
              <a:rPr lang="zh-TW" altLang="en-US" smtClean="0"/>
              <a:pPr/>
              <a:t>26</a:t>
            </a:fld>
            <a:endParaRPr lang="zh-TW" altLang="en-US"/>
          </a:p>
        </p:txBody>
      </p:sp>
      <p:sp>
        <p:nvSpPr>
          <p:cNvPr id="11" name="文字方塊 10"/>
          <p:cNvSpPr txBox="1"/>
          <p:nvPr/>
        </p:nvSpPr>
        <p:spPr>
          <a:xfrm>
            <a:off x="2699792" y="6021288"/>
            <a:ext cx="4104456" cy="369332"/>
          </a:xfrm>
          <a:prstGeom prst="rect">
            <a:avLst/>
          </a:prstGeom>
          <a:noFill/>
        </p:spPr>
        <p:txBody>
          <a:bodyPr wrap="square" rtlCol="0">
            <a:spAutoFit/>
          </a:bodyPr>
          <a:lstStyle/>
          <a:p>
            <a:r>
              <a:rPr lang="en-US" altLang="zh-TW" b="1" dirty="0">
                <a:solidFill>
                  <a:srgbClr val="FF0000"/>
                </a:solidFill>
              </a:rPr>
              <a:t>What is Doppler Shift? Please think?</a:t>
            </a:r>
            <a:endParaRPr lang="zh-TW" altLang="en-US" b="1" dirty="0">
              <a:solidFill>
                <a:srgbClr val="FF0000"/>
              </a:solidFill>
            </a:endParaRPr>
          </a:p>
        </p:txBody>
      </p:sp>
      <p:pic>
        <p:nvPicPr>
          <p:cNvPr id="8194" name="Picture 2" descr="D:\CLASS\NTOU\1081\洋流學\Adcp_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285875"/>
            <a:ext cx="4643450" cy="3482588"/>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4450084" y="1916832"/>
            <a:ext cx="1143008" cy="369332"/>
          </a:xfrm>
          <a:prstGeom prst="rect">
            <a:avLst/>
          </a:prstGeom>
          <a:noFill/>
        </p:spPr>
        <p:txBody>
          <a:bodyPr wrap="square" rtlCol="0">
            <a:spAutoFit/>
          </a:bodyPr>
          <a:lstStyle/>
          <a:p>
            <a:r>
              <a:rPr lang="zh-TW" altLang="en-US" dirty="0"/>
              <a:t>音鼓</a:t>
            </a:r>
            <a:endParaRPr lang="en-US" altLang="zh-TW" dirty="0"/>
          </a:p>
        </p:txBody>
      </p:sp>
    </p:spTree>
    <p:extLst>
      <p:ext uri="{BB962C8B-B14F-4D97-AF65-F5344CB8AC3E}">
        <p14:creationId xmlns:p14="http://schemas.microsoft.com/office/powerpoint/2010/main" val="4185644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Doppler Shift/Effect</a:t>
            </a:r>
            <a:r>
              <a:rPr lang="zh-TW" altLang="en-US" dirty="0"/>
              <a:t> </a:t>
            </a:r>
            <a:r>
              <a:rPr lang="en-US" altLang="zh-TW" dirty="0"/>
              <a:t>in general </a:t>
            </a:r>
            <a:endParaRPr lang="zh-TW" altLang="en-US" dirty="0"/>
          </a:p>
        </p:txBody>
      </p:sp>
      <p:sp>
        <p:nvSpPr>
          <p:cNvPr id="3" name="內容版面配置區 2"/>
          <p:cNvSpPr>
            <a:spLocks noGrp="1"/>
          </p:cNvSpPr>
          <p:nvPr>
            <p:ph idx="1"/>
          </p:nvPr>
        </p:nvSpPr>
        <p:spPr/>
        <p:txBody>
          <a:bodyPr/>
          <a:lstStyle/>
          <a:p>
            <a:r>
              <a:rPr lang="en-US" altLang="zh-TW" dirty="0">
                <a:hlinkClick r:id="rId2"/>
              </a:rPr>
              <a:t>https://en.wikipedia.org/wiki/Doppler_effect</a:t>
            </a:r>
            <a:endParaRPr lang="en-US" altLang="zh-TW" dirty="0"/>
          </a:p>
          <a:p>
            <a:endParaRPr lang="zh-TW" altLang="en-US" dirty="0"/>
          </a:p>
          <a:p>
            <a:endParaRPr lang="zh-TW" altLang="en-US" dirty="0"/>
          </a:p>
        </p:txBody>
      </p:sp>
      <p:sp>
        <p:nvSpPr>
          <p:cNvPr id="10" name="投影片編號版面配置區 9"/>
          <p:cNvSpPr>
            <a:spLocks noGrp="1"/>
          </p:cNvSpPr>
          <p:nvPr>
            <p:ph type="sldNum" sz="quarter" idx="12"/>
          </p:nvPr>
        </p:nvSpPr>
        <p:spPr/>
        <p:txBody>
          <a:bodyPr/>
          <a:lstStyle/>
          <a:p>
            <a:fld id="{73DA0BB7-265A-403C-9275-D587AB510EDC}" type="slidenum">
              <a:rPr lang="zh-TW" altLang="en-US" smtClean="0"/>
              <a:pPr/>
              <a:t>27</a:t>
            </a:fld>
            <a:endParaRPr lang="zh-TW" altLang="en-US"/>
          </a:p>
        </p:txBody>
      </p:sp>
    </p:spTree>
    <p:extLst>
      <p:ext uri="{BB962C8B-B14F-4D97-AF65-F5344CB8AC3E}">
        <p14:creationId xmlns:p14="http://schemas.microsoft.com/office/powerpoint/2010/main" val="3734583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Doppler Shift/Effect</a:t>
            </a:r>
            <a:endParaRPr lang="zh-TW" altLang="en-US" dirty="0"/>
          </a:p>
        </p:txBody>
      </p:sp>
      <p:pic>
        <p:nvPicPr>
          <p:cNvPr id="12294" name="Picture 6" descr="https://upload.wikimedia.org/wikipedia/commons/e/e3/Dopplereffectstationary.gif"/>
          <p:cNvPicPr>
            <a:picLocks noChangeAspect="1" noChangeArrowheads="1" noCrop="1"/>
          </p:cNvPicPr>
          <p:nvPr/>
        </p:nvPicPr>
        <p:blipFill>
          <a:blip r:embed="rId3" cstate="print"/>
          <a:srcRect/>
          <a:stretch>
            <a:fillRect/>
          </a:stretch>
        </p:blipFill>
        <p:spPr bwMode="auto">
          <a:xfrm>
            <a:off x="0" y="1928801"/>
            <a:ext cx="4357686" cy="4328635"/>
          </a:xfrm>
          <a:prstGeom prst="rect">
            <a:avLst/>
          </a:prstGeom>
          <a:noFill/>
        </p:spPr>
      </p:pic>
      <p:pic>
        <p:nvPicPr>
          <p:cNvPr id="12296" name="Picture 8" descr="https://upload.wikimedia.org/wikipedia/commons/c/c9/Dopplereffectsourcemovingrightatmach0.7.gif"/>
          <p:cNvPicPr>
            <a:picLocks noChangeAspect="1" noChangeArrowheads="1" noCrop="1"/>
          </p:cNvPicPr>
          <p:nvPr/>
        </p:nvPicPr>
        <p:blipFill>
          <a:blip r:embed="rId4" cstate="print"/>
          <a:srcRect/>
          <a:stretch>
            <a:fillRect/>
          </a:stretch>
        </p:blipFill>
        <p:spPr bwMode="auto">
          <a:xfrm>
            <a:off x="4786314" y="1928801"/>
            <a:ext cx="4357686" cy="4328635"/>
          </a:xfrm>
          <a:prstGeom prst="rect">
            <a:avLst/>
          </a:prstGeom>
          <a:noFill/>
        </p:spPr>
      </p:pic>
      <p:sp>
        <p:nvSpPr>
          <p:cNvPr id="7" name="文字方塊 6"/>
          <p:cNvSpPr txBox="1"/>
          <p:nvPr/>
        </p:nvSpPr>
        <p:spPr>
          <a:xfrm>
            <a:off x="1000100" y="1357298"/>
            <a:ext cx="2500298" cy="369332"/>
          </a:xfrm>
          <a:prstGeom prst="rect">
            <a:avLst/>
          </a:prstGeom>
          <a:noFill/>
        </p:spPr>
        <p:txBody>
          <a:bodyPr wrap="square" rtlCol="0">
            <a:spAutoFit/>
          </a:bodyPr>
          <a:lstStyle/>
          <a:p>
            <a:r>
              <a:rPr lang="en-US" altLang="zh-TW" dirty="0"/>
              <a:t>Stationary sound source </a:t>
            </a:r>
            <a:endParaRPr lang="zh-TW" altLang="en-US" dirty="0"/>
          </a:p>
        </p:txBody>
      </p:sp>
      <p:sp>
        <p:nvSpPr>
          <p:cNvPr id="8" name="文字方塊 7"/>
          <p:cNvSpPr txBox="1"/>
          <p:nvPr/>
        </p:nvSpPr>
        <p:spPr>
          <a:xfrm>
            <a:off x="6000760" y="1428736"/>
            <a:ext cx="2500298" cy="369332"/>
          </a:xfrm>
          <a:prstGeom prst="rect">
            <a:avLst/>
          </a:prstGeom>
          <a:noFill/>
        </p:spPr>
        <p:txBody>
          <a:bodyPr wrap="square" rtlCol="0">
            <a:spAutoFit/>
          </a:bodyPr>
          <a:lstStyle/>
          <a:p>
            <a:r>
              <a:rPr lang="en-US" altLang="zh-TW" dirty="0"/>
              <a:t>Moving sound source </a:t>
            </a:r>
            <a:endParaRPr lang="zh-TW" altLang="en-US" dirty="0"/>
          </a:p>
        </p:txBody>
      </p:sp>
      <p:sp>
        <p:nvSpPr>
          <p:cNvPr id="9" name="矩形 8"/>
          <p:cNvSpPr/>
          <p:nvPr/>
        </p:nvSpPr>
        <p:spPr>
          <a:xfrm>
            <a:off x="2214546" y="6215082"/>
            <a:ext cx="4425250" cy="369332"/>
          </a:xfrm>
          <a:prstGeom prst="rect">
            <a:avLst/>
          </a:prstGeom>
        </p:spPr>
        <p:txBody>
          <a:bodyPr wrap="none">
            <a:spAutoFit/>
          </a:bodyPr>
          <a:lstStyle/>
          <a:p>
            <a:r>
              <a:rPr lang="en-US" altLang="zh-TW" dirty="0"/>
              <a:t>https://en.wikipedia.org/wiki/Doppler_effect</a:t>
            </a:r>
            <a:endParaRPr lang="zh-TW" altLang="en-US" dirty="0"/>
          </a:p>
        </p:txBody>
      </p:sp>
      <p:sp>
        <p:nvSpPr>
          <p:cNvPr id="10" name="投影片編號版面配置區 9"/>
          <p:cNvSpPr>
            <a:spLocks noGrp="1"/>
          </p:cNvSpPr>
          <p:nvPr>
            <p:ph type="sldNum" sz="quarter" idx="12"/>
          </p:nvPr>
        </p:nvSpPr>
        <p:spPr/>
        <p:txBody>
          <a:bodyPr/>
          <a:lstStyle/>
          <a:p>
            <a:fld id="{73DA0BB7-265A-403C-9275-D587AB510EDC}" type="slidenum">
              <a:rPr lang="zh-TW" altLang="en-US" smtClean="0"/>
              <a:pPr/>
              <a:t>28</a:t>
            </a:fld>
            <a:endParaRPr lang="zh-TW" altLang="en-US"/>
          </a:p>
        </p:txBody>
      </p:sp>
    </p:spTree>
    <p:extLst>
      <p:ext uri="{BB962C8B-B14F-4D97-AF65-F5344CB8AC3E}">
        <p14:creationId xmlns:p14="http://schemas.microsoft.com/office/powerpoint/2010/main" val="39130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3DA0BB7-265A-403C-9275-D587AB510EDC}" type="slidenum">
              <a:rPr lang="zh-TW" altLang="en-US" smtClean="0"/>
              <a:t>29</a:t>
            </a:fld>
            <a:endParaRPr lang="zh-TW" altLang="en-US"/>
          </a:p>
        </p:txBody>
      </p:sp>
      <p:pic>
        <p:nvPicPr>
          <p:cNvPr id="9218" name="Picture 2" descr="cartoon of sound waves from stationary fire tru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772816"/>
            <a:ext cx="4318006" cy="349758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27584" y="5733256"/>
            <a:ext cx="4572000" cy="646331"/>
          </a:xfrm>
          <a:prstGeom prst="rect">
            <a:avLst/>
          </a:prstGeom>
        </p:spPr>
        <p:txBody>
          <a:bodyPr>
            <a:spAutoFit/>
          </a:bodyPr>
          <a:lstStyle/>
          <a:p>
            <a:r>
              <a:rPr lang="en-US" altLang="zh-TW" dirty="0">
                <a:hlinkClick r:id="rId4"/>
              </a:rPr>
              <a:t>https://imagine.gsfc.nasa.gov/features/yba/M31_velocity/spectrum/doppler_more.html</a:t>
            </a:r>
            <a:endParaRPr lang="zh-TW" altLang="en-US" dirty="0"/>
          </a:p>
        </p:txBody>
      </p:sp>
      <p:pic>
        <p:nvPicPr>
          <p:cNvPr id="9220" name="Picture 4" descr="cartoon of sound waves from stationary fire tru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592795"/>
            <a:ext cx="47625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3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nvPr/>
        </p:nvPicPr>
        <p:blipFill>
          <a:blip r:embed="rId2" cstate="print">
            <a:extLst>
              <a:ext uri="{28A0092B-C50C-407E-A947-70E740481C1C}">
                <a14:useLocalDpi xmlns:a14="http://schemas.microsoft.com/office/drawing/2010/main" val="0"/>
              </a:ext>
            </a:extLst>
          </a:blip>
          <a:stretch>
            <a:fillRect/>
          </a:stretch>
        </p:blipFill>
        <p:spPr>
          <a:xfrm>
            <a:off x="251520" y="692696"/>
            <a:ext cx="8280920" cy="5472608"/>
          </a:xfrm>
          <a:prstGeom prst="rect">
            <a:avLst/>
          </a:prstGeom>
        </p:spPr>
      </p:pic>
    </p:spTree>
    <p:extLst>
      <p:ext uri="{BB962C8B-B14F-4D97-AF65-F5344CB8AC3E}">
        <p14:creationId xmlns:p14="http://schemas.microsoft.com/office/powerpoint/2010/main" val="1207765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t>Hearing the D</a:t>
            </a:r>
            <a:r>
              <a:rPr lang="en-US" altLang="zh-TW" dirty="0"/>
              <a:t>oppler Effect </a:t>
            </a:r>
            <a:br>
              <a:rPr lang="en-US" altLang="zh-TW" dirty="0"/>
            </a:br>
            <a:r>
              <a:rPr lang="en-US" altLang="zh-TW" dirty="0"/>
              <a:t>(</a:t>
            </a:r>
            <a:r>
              <a:rPr lang="zh-TW" altLang="en-US" b="1" dirty="0"/>
              <a:t>都卜勒效應</a:t>
            </a:r>
            <a:r>
              <a:rPr lang="en-US" altLang="zh-TW" dirty="0"/>
              <a:t>) </a:t>
            </a:r>
            <a:endParaRPr lang="zh-TW" altLang="en-US" dirty="0"/>
          </a:p>
        </p:txBody>
      </p:sp>
      <p:sp>
        <p:nvSpPr>
          <p:cNvPr id="6" name="內容版面配置區 5"/>
          <p:cNvSpPr>
            <a:spLocks noGrp="1"/>
          </p:cNvSpPr>
          <p:nvPr>
            <p:ph idx="1"/>
          </p:nvPr>
        </p:nvSpPr>
        <p:spPr/>
        <p:txBody>
          <a:bodyPr>
            <a:normAutofit/>
          </a:bodyPr>
          <a:lstStyle/>
          <a:p>
            <a:r>
              <a:rPr lang="en-US" altLang="zh-TW" dirty="0">
                <a:hlinkClick r:id="rId3"/>
              </a:rPr>
              <a:t>https://www.youtube.com/watch?v=8WgSQlRymwE</a:t>
            </a:r>
            <a:endParaRPr lang="en-US" altLang="zh-TW" dirty="0"/>
          </a:p>
          <a:p>
            <a:endParaRPr lang="en-US" altLang="zh-TW" dirty="0"/>
          </a:p>
          <a:p>
            <a:endParaRPr lang="zh-TW" altLang="en-US" dirty="0"/>
          </a:p>
          <a:p>
            <a:endParaRPr lang="en-US" altLang="zh-TW" dirty="0"/>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30</a:t>
            </a:fld>
            <a:endParaRPr lang="zh-TW" altLang="en-US"/>
          </a:p>
        </p:txBody>
      </p:sp>
    </p:spTree>
    <p:extLst>
      <p:ext uri="{BB962C8B-B14F-4D97-AF65-F5344CB8AC3E}">
        <p14:creationId xmlns:p14="http://schemas.microsoft.com/office/powerpoint/2010/main" val="2120310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09"/>
          <a:stretch/>
        </p:blipFill>
        <p:spPr bwMode="auto">
          <a:xfrm>
            <a:off x="-1" y="119010"/>
            <a:ext cx="9019703" cy="6342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907704" y="6213038"/>
            <a:ext cx="4572000" cy="646331"/>
          </a:xfrm>
          <a:prstGeom prst="rect">
            <a:avLst/>
          </a:prstGeom>
        </p:spPr>
        <p:txBody>
          <a:bodyPr>
            <a:spAutoFit/>
          </a:bodyPr>
          <a:lstStyle/>
          <a:p>
            <a:r>
              <a:rPr lang="en-US" altLang="zh-TW" dirty="0"/>
              <a:t>Source: </a:t>
            </a:r>
            <a:r>
              <a:rPr lang="fr-FR" altLang="zh-TW" dirty="0"/>
              <a:t> </a:t>
            </a:r>
            <a:r>
              <a:rPr lang="fr-FR" altLang="zh-TW" b="1" dirty="0"/>
              <a:t>IRD - </a:t>
            </a:r>
            <a:r>
              <a:rPr lang="fr-FR" altLang="zh-TW" b="1" dirty="0" err="1"/>
              <a:t>Unite</a:t>
            </a:r>
            <a:r>
              <a:rPr lang="fr-FR" altLang="zh-TW" b="1" dirty="0"/>
              <a:t> OBHI (</a:t>
            </a:r>
            <a:r>
              <a:rPr lang="fr-FR" altLang="zh-TW" i="1" dirty="0"/>
              <a:t>Observatoires Hydrologiques et </a:t>
            </a:r>
            <a:r>
              <a:rPr lang="fr-FR" altLang="zh-TW" i="1" dirty="0" err="1"/>
              <a:t>Ingenierie</a:t>
            </a:r>
            <a:r>
              <a:rPr lang="fr-FR" altLang="zh-TW" b="1" dirty="0"/>
              <a:t>) </a:t>
            </a:r>
            <a:endParaRPr lang="zh-TW" alt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6255215"/>
            <a:ext cx="108585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a:p>
        </p:txBody>
      </p:sp>
    </p:spTree>
    <p:extLst>
      <p:ext uri="{BB962C8B-B14F-4D97-AF65-F5344CB8AC3E}">
        <p14:creationId xmlns:p14="http://schemas.microsoft.com/office/powerpoint/2010/main" val="3874049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Ship-mounted ADCP</a:t>
            </a:r>
            <a:endParaRPr lang="zh-TW" altLang="en-US" dirty="0"/>
          </a:p>
        </p:txBody>
      </p:sp>
      <p:pic>
        <p:nvPicPr>
          <p:cNvPr id="10244" name="Picture 4" descr="http://www.soes.soton.ac.uk/teaching/courses/soes3018/2011/Group10/adcp.jpg"/>
          <p:cNvPicPr>
            <a:picLocks noChangeAspect="1" noChangeArrowheads="1"/>
          </p:cNvPicPr>
          <p:nvPr/>
        </p:nvPicPr>
        <p:blipFill>
          <a:blip r:embed="rId3" cstate="print"/>
          <a:srcRect/>
          <a:stretch>
            <a:fillRect/>
          </a:stretch>
        </p:blipFill>
        <p:spPr bwMode="auto">
          <a:xfrm>
            <a:off x="0" y="1428736"/>
            <a:ext cx="5958743" cy="4429156"/>
          </a:xfrm>
          <a:prstGeom prst="rect">
            <a:avLst/>
          </a:prstGeom>
          <a:noFill/>
        </p:spPr>
      </p:pic>
      <p:pic>
        <p:nvPicPr>
          <p:cNvPr id="10245" name="Picture 5"/>
          <p:cNvPicPr>
            <a:picLocks noChangeAspect="1" noChangeArrowheads="1"/>
          </p:cNvPicPr>
          <p:nvPr/>
        </p:nvPicPr>
        <p:blipFill>
          <a:blip r:embed="rId4" cstate="print"/>
          <a:srcRect l="22705" t="26367" r="31885" b="31640"/>
          <a:stretch>
            <a:fillRect/>
          </a:stretch>
        </p:blipFill>
        <p:spPr bwMode="auto">
          <a:xfrm>
            <a:off x="4714844" y="3786166"/>
            <a:ext cx="4429156" cy="3071834"/>
          </a:xfrm>
          <a:prstGeom prst="rect">
            <a:avLst/>
          </a:prstGeom>
          <a:noFill/>
          <a:ln w="9525">
            <a:noFill/>
            <a:miter lim="800000"/>
            <a:headEnd/>
            <a:tailEnd/>
          </a:ln>
          <a:effectLst/>
        </p:spPr>
      </p:pic>
      <p:sp>
        <p:nvSpPr>
          <p:cNvPr id="5" name="投影片編號版面配置區 4"/>
          <p:cNvSpPr>
            <a:spLocks noGrp="1"/>
          </p:cNvSpPr>
          <p:nvPr>
            <p:ph type="sldNum" sz="quarter" idx="12"/>
          </p:nvPr>
        </p:nvSpPr>
        <p:spPr/>
        <p:txBody>
          <a:bodyPr/>
          <a:lstStyle/>
          <a:p>
            <a:fld id="{73DA0BB7-265A-403C-9275-D587AB510EDC}" type="slidenum">
              <a:rPr lang="zh-TW" altLang="en-US" smtClean="0"/>
              <a:pPr/>
              <a:t>32</a:t>
            </a:fld>
            <a:endParaRPr lang="zh-TW" altLang="en-US"/>
          </a:p>
        </p:txBody>
      </p:sp>
    </p:spTree>
    <p:extLst>
      <p:ext uri="{BB962C8B-B14F-4D97-AF65-F5344CB8AC3E}">
        <p14:creationId xmlns:p14="http://schemas.microsoft.com/office/powerpoint/2010/main" val="797843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l"/>
            <a:r>
              <a:rPr lang="en-US" altLang="zh-TW" dirty="0"/>
              <a:t>HF Doppler </a:t>
            </a:r>
            <a:br>
              <a:rPr lang="en-US" altLang="zh-TW" dirty="0"/>
            </a:br>
            <a:r>
              <a:rPr lang="en-US" altLang="zh-TW" dirty="0"/>
              <a:t>radar systems</a:t>
            </a:r>
            <a:endParaRPr lang="zh-TW" altLang="en-US" dirty="0"/>
          </a:p>
        </p:txBody>
      </p:sp>
      <p:sp>
        <p:nvSpPr>
          <p:cNvPr id="5" name="內容版面配置區 4"/>
          <p:cNvSpPr>
            <a:spLocks noGrp="1"/>
          </p:cNvSpPr>
          <p:nvPr>
            <p:ph idx="1"/>
          </p:nvPr>
        </p:nvSpPr>
        <p:spPr/>
        <p:txBody>
          <a:bodyPr/>
          <a:lstStyle/>
          <a:p>
            <a:r>
              <a:rPr lang="en-US" altLang="zh-TW" dirty="0">
                <a:hlinkClick r:id="rId2"/>
              </a:rPr>
              <a:t>https://www.tori.narl.org.tw/TORI_WEB/CTORI/Data_Application/Codar/</a:t>
            </a:r>
            <a:endParaRPr lang="en-US" altLang="zh-TW" dirty="0"/>
          </a:p>
          <a:p>
            <a:r>
              <a:rPr lang="en-US" altLang="zh-TW" dirty="0">
                <a:hlinkClick r:id="rId3"/>
              </a:rPr>
              <a:t>https://www.tori.narl.org.tw/TORI_WEB/CTORI/Core_Facility/CODAR/</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33</a:t>
            </a:fld>
            <a:endParaRPr lang="zh-TW" altLang="en-US"/>
          </a:p>
        </p:txBody>
      </p:sp>
    </p:spTree>
    <p:extLst>
      <p:ext uri="{BB962C8B-B14F-4D97-AF65-F5344CB8AC3E}">
        <p14:creationId xmlns:p14="http://schemas.microsoft.com/office/powerpoint/2010/main" val="1911454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a:t>CTD</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94816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788" y="4763"/>
            <a:ext cx="7058025" cy="6846887"/>
          </a:xfrm>
          <a:prstGeom prst="rect">
            <a:avLst/>
          </a:prstGeom>
          <a:noFill/>
          <a:extLst>
            <a:ext uri="{909E8E84-426E-40DD-AFC4-6F175D3DCCD1}">
              <a14:hiddenFill xmlns:a14="http://schemas.microsoft.com/office/drawing/2010/main">
                <a:solidFill>
                  <a:srgbClr val="FFFFFF"/>
                </a:solidFill>
              </a14:hiddenFill>
            </a:ext>
          </a:extLst>
        </p:spPr>
      </p:pic>
      <p:sp>
        <p:nvSpPr>
          <p:cNvPr id="21507" name="Text Box 3"/>
          <p:cNvSpPr txBox="1">
            <a:spLocks noChangeArrowheads="1"/>
          </p:cNvSpPr>
          <p:nvPr/>
        </p:nvSpPr>
        <p:spPr bwMode="auto">
          <a:xfrm>
            <a:off x="0" y="620713"/>
            <a:ext cx="1619250" cy="447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TW" sz="3200"/>
              <a:t>CTD</a:t>
            </a:r>
          </a:p>
          <a:p>
            <a:pPr algn="ctr"/>
            <a:r>
              <a:rPr lang="zh-TW" altLang="en-US" sz="3200"/>
              <a:t>輪</a:t>
            </a:r>
          </a:p>
          <a:p>
            <a:pPr algn="ctr"/>
            <a:r>
              <a:rPr lang="zh-TW" altLang="en-US" sz="3200"/>
              <a:t>盤</a:t>
            </a:r>
          </a:p>
          <a:p>
            <a:pPr algn="ctr"/>
            <a:r>
              <a:rPr lang="zh-TW" altLang="en-US" sz="3200"/>
              <a:t>採</a:t>
            </a:r>
          </a:p>
          <a:p>
            <a:pPr algn="ctr"/>
            <a:r>
              <a:rPr lang="zh-TW" altLang="en-US" sz="3200"/>
              <a:t>水</a:t>
            </a:r>
          </a:p>
          <a:p>
            <a:pPr algn="ctr"/>
            <a:r>
              <a:rPr lang="zh-TW" altLang="en-US" sz="3200"/>
              <a:t>器</a:t>
            </a:r>
          </a:p>
          <a:p>
            <a:pPr algn="ctr"/>
            <a:endParaRPr lang="zh-TW" altLang="en-US" sz="3200"/>
          </a:p>
          <a:p>
            <a:pPr algn="ctr"/>
            <a:r>
              <a:rPr lang="en-US" altLang="zh-TW" sz="3200"/>
              <a:t>CTD</a:t>
            </a:r>
          </a:p>
          <a:p>
            <a:pPr algn="ctr"/>
            <a:r>
              <a:rPr lang="en-US" altLang="zh-TW" sz="3200"/>
              <a:t>rosette</a:t>
            </a:r>
          </a:p>
        </p:txBody>
      </p:sp>
      <p:sp>
        <p:nvSpPr>
          <p:cNvPr id="21508" name="Line 4"/>
          <p:cNvSpPr>
            <a:spLocks noChangeShapeType="1"/>
          </p:cNvSpPr>
          <p:nvPr/>
        </p:nvSpPr>
        <p:spPr bwMode="auto">
          <a:xfrm flipH="1" flipV="1">
            <a:off x="2700338" y="0"/>
            <a:ext cx="863600" cy="20605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1509" name="Line 5"/>
          <p:cNvSpPr>
            <a:spLocks noChangeShapeType="1"/>
          </p:cNvSpPr>
          <p:nvPr/>
        </p:nvSpPr>
        <p:spPr bwMode="auto">
          <a:xfrm flipH="1" flipV="1">
            <a:off x="5435600" y="0"/>
            <a:ext cx="1657350" cy="256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1510" name="Text Box 6"/>
          <p:cNvSpPr txBox="1">
            <a:spLocks noChangeArrowheads="1"/>
          </p:cNvSpPr>
          <p:nvPr/>
        </p:nvSpPr>
        <p:spPr bwMode="auto">
          <a:xfrm>
            <a:off x="8101013" y="1454150"/>
            <a:ext cx="10191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sz="3200"/>
              <a:t>CTD</a:t>
            </a:r>
          </a:p>
          <a:p>
            <a:pPr algn="ctr"/>
            <a:r>
              <a:rPr lang="zh-TW" altLang="en-US" sz="3200">
                <a:ea typeface="文鼎中粗隸" pitchFamily="49" charset="-120"/>
              </a:rPr>
              <a:t>加</a:t>
            </a:r>
          </a:p>
          <a:p>
            <a:pPr algn="ctr"/>
            <a:r>
              <a:rPr lang="zh-TW" altLang="en-US" sz="3200">
                <a:ea typeface="文鼎中粗隸" pitchFamily="49" charset="-120"/>
              </a:rPr>
              <a:t>其</a:t>
            </a:r>
          </a:p>
          <a:p>
            <a:pPr algn="ctr"/>
            <a:r>
              <a:rPr lang="zh-TW" altLang="en-US" sz="3200">
                <a:ea typeface="文鼎中粗隸" pitchFamily="49" charset="-120"/>
              </a:rPr>
              <a:t>他</a:t>
            </a:r>
          </a:p>
          <a:p>
            <a:pPr algn="ctr"/>
            <a:r>
              <a:rPr lang="zh-TW" altLang="en-US" sz="3200">
                <a:ea typeface="文鼎中粗隸" pitchFamily="49" charset="-120"/>
              </a:rPr>
              <a:t>測</a:t>
            </a:r>
          </a:p>
          <a:p>
            <a:pPr algn="ctr"/>
            <a:r>
              <a:rPr lang="zh-TW" altLang="en-US" sz="3200">
                <a:ea typeface="文鼎中粗隸" pitchFamily="49" charset="-120"/>
              </a:rPr>
              <a:t>量</a:t>
            </a:r>
          </a:p>
          <a:p>
            <a:pPr algn="ctr"/>
            <a:r>
              <a:rPr lang="zh-TW" altLang="en-US" sz="3200">
                <a:ea typeface="文鼎中粗隸" pitchFamily="49" charset="-120"/>
              </a:rPr>
              <a:t>探</a:t>
            </a:r>
          </a:p>
          <a:p>
            <a:pPr algn="ctr"/>
            <a:r>
              <a:rPr lang="zh-TW" altLang="en-US" sz="3200">
                <a:ea typeface="文鼎中粗隸" pitchFamily="49" charset="-120"/>
              </a:rPr>
              <a:t>針</a:t>
            </a:r>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t>35</a:t>
            </a:fld>
            <a:endParaRPr lang="zh-TW" altLang="en-US"/>
          </a:p>
        </p:txBody>
      </p:sp>
    </p:spTree>
    <p:extLst>
      <p:ext uri="{BB962C8B-B14F-4D97-AF65-F5344CB8AC3E}">
        <p14:creationId xmlns:p14="http://schemas.microsoft.com/office/powerpoint/2010/main" val="2478441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3" presetClass="entr" presetSubtype="0" fill="hold" grpId="0" nodeType="clickEffect">
                                  <p:stCondLst>
                                    <p:cond delay="0"/>
                                  </p:stCondLst>
                                  <p:childTnLst>
                                    <p:set>
                                      <p:cBhvr>
                                        <p:cTn id="10" dur="1" fill="hold">
                                          <p:stCondLst>
                                            <p:cond delay="0"/>
                                          </p:stCondLst>
                                        </p:cTn>
                                        <p:tgtEl>
                                          <p:spTgt spid="21510"/>
                                        </p:tgtEl>
                                        <p:attrNameLst>
                                          <p:attrName>style.visibility</p:attrName>
                                        </p:attrNameLst>
                                      </p:cBhvr>
                                      <p:to>
                                        <p:strVal val="visible"/>
                                      </p:to>
                                    </p:set>
                                    <p:animEffect transition="in" filter="fade">
                                      <p:cBhvr>
                                        <p:cTn id="11" dur="100"/>
                                        <p:tgtEl>
                                          <p:spTgt spid="21510"/>
                                        </p:tgtEl>
                                      </p:cBhvr>
                                    </p:animEffect>
                                    <p:anim calcmode="lin" valueType="num">
                                      <p:cBhvr>
                                        <p:cTn id="12" dur="400" fill="hold"/>
                                        <p:tgtEl>
                                          <p:spTgt spid="21510"/>
                                        </p:tgtEl>
                                        <p:attrNameLst>
                                          <p:attrName>ppt_x</p:attrName>
                                        </p:attrNameLst>
                                      </p:cBhvr>
                                      <p:tavLst>
                                        <p:tav tm="0">
                                          <p:val>
                                            <p:strVal val="#ppt_x"/>
                                          </p:val>
                                        </p:tav>
                                        <p:tav tm="100000">
                                          <p:val>
                                            <p:strVal val="#ppt_x"/>
                                          </p:val>
                                        </p:tav>
                                      </p:tavLst>
                                    </p:anim>
                                    <p:anim calcmode="lin" valueType="num">
                                      <p:cBhvr>
                                        <p:cTn id="13" dur="400" fill="hold"/>
                                        <p:tgtEl>
                                          <p:spTgt spid="21510"/>
                                        </p:tgtEl>
                                        <p:attrNameLst>
                                          <p:attrName>ppt_y</p:attrName>
                                        </p:attrNameLst>
                                      </p:cBhvr>
                                      <p:tavLst>
                                        <p:tav tm="0">
                                          <p:val>
                                            <p:strVal val="#ppt_y+0.31"/>
                                          </p:val>
                                        </p:tav>
                                        <p:tav tm="100000">
                                          <p:val>
                                            <p:strVal val="#ppt_y+0.31"/>
                                          </p:val>
                                        </p:tav>
                                      </p:tavLst>
                                    </p:anim>
                                    <p:anim calcmode="lin" valueType="num">
                                      <p:cBhvr>
                                        <p:cTn id="14" dur="600" decel="50000" fill="hold">
                                          <p:stCondLst>
                                            <p:cond delay="400"/>
                                          </p:stCondLst>
                                        </p:cTn>
                                        <p:tgtEl>
                                          <p:spTgt spid="215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600" decel="50000" fill="hold">
                                          <p:stCondLst>
                                            <p:cond delay="400"/>
                                          </p:stCondLst>
                                        </p:cTn>
                                        <p:tgtEl>
                                          <p:spTgt spid="215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50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507"/>
                                        </p:tgtEl>
                                        <p:attrNameLst>
                                          <p:attrName>style.visibility</p:attrName>
                                        </p:attrNameLst>
                                      </p:cBhvr>
                                      <p:to>
                                        <p:strVal val="visible"/>
                                      </p:to>
                                    </p:set>
                                    <p:anim calcmode="lin" valueType="num">
                                      <p:cBhvr additive="base">
                                        <p:cTn id="24" dur="500" fill="hold"/>
                                        <p:tgtEl>
                                          <p:spTgt spid="21507"/>
                                        </p:tgtEl>
                                        <p:attrNameLst>
                                          <p:attrName>ppt_x</p:attrName>
                                        </p:attrNameLst>
                                      </p:cBhvr>
                                      <p:tavLst>
                                        <p:tav tm="0">
                                          <p:val>
                                            <p:strVal val="#ppt_x"/>
                                          </p:val>
                                        </p:tav>
                                        <p:tav tm="100000">
                                          <p:val>
                                            <p:strVal val="#ppt_x"/>
                                          </p:val>
                                        </p:tav>
                                      </p:tavLst>
                                    </p:anim>
                                    <p:anim calcmode="lin" valueType="num">
                                      <p:cBhvr additive="base">
                                        <p:cTn id="25"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animBg="1"/>
      <p:bldP spid="21509" grpId="0" animBg="1"/>
      <p:bldP spid="215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39617" y="44624"/>
            <a:ext cx="8634055" cy="720080"/>
          </a:xfrm>
        </p:spPr>
        <p:txBody>
          <a:bodyPr>
            <a:normAutofit fontScale="90000"/>
          </a:bodyPr>
          <a:lstStyle/>
          <a:p>
            <a:r>
              <a:rPr lang="en-US" altLang="zh-TW" dirty="0"/>
              <a:t>WOCE one-time hydrographic sections</a:t>
            </a:r>
            <a:endParaRPr lang="zh-TW" altLang="en-US" dirty="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36</a:t>
            </a:fld>
            <a:endParaRPr lang="zh-TW" altLang="en-US"/>
          </a:p>
        </p:txBody>
      </p:sp>
      <p:sp>
        <p:nvSpPr>
          <p:cNvPr id="3" name="矩形 2"/>
          <p:cNvSpPr/>
          <p:nvPr/>
        </p:nvSpPr>
        <p:spPr>
          <a:xfrm>
            <a:off x="0" y="5723120"/>
            <a:ext cx="9036496" cy="646331"/>
          </a:xfrm>
          <a:prstGeom prst="rect">
            <a:avLst/>
          </a:prstGeom>
        </p:spPr>
        <p:txBody>
          <a:bodyPr wrap="square">
            <a:spAutoFit/>
          </a:bodyPr>
          <a:lstStyle/>
          <a:p>
            <a:r>
              <a:rPr lang="en-US" altLang="zh-TW" dirty="0"/>
              <a:t>Each line consisted of full-depth stations at typically 100 km spacing measuring temperature, salinity, nutrients, and a suite of chemical tracers. WOCE International Project Office.</a:t>
            </a:r>
            <a:endParaRPr lang="zh-TW" altLang="en-US" dirty="0"/>
          </a:p>
        </p:txBody>
      </p:sp>
      <p:sp>
        <p:nvSpPr>
          <p:cNvPr id="4" name="矩形 3"/>
          <p:cNvSpPr/>
          <p:nvPr/>
        </p:nvSpPr>
        <p:spPr>
          <a:xfrm>
            <a:off x="2340019" y="6489855"/>
            <a:ext cx="4572000" cy="369332"/>
          </a:xfrm>
          <a:prstGeom prst="rect">
            <a:avLst/>
          </a:prstGeom>
        </p:spPr>
        <p:txBody>
          <a:bodyPr>
            <a:spAutoFit/>
          </a:bodyPr>
          <a:lstStyle/>
          <a:p>
            <a:r>
              <a:rPr lang="en-US" altLang="zh-TW" dirty="0"/>
              <a:t>WOCE: World Ocean Circulation Experiment</a:t>
            </a:r>
            <a:endParaRPr lang="zh-TW" altLang="en-US" dirty="0"/>
          </a:p>
        </p:txBody>
      </p:sp>
      <p:pic>
        <p:nvPicPr>
          <p:cNvPr id="2050" name="Picture 2" descr="Cruise Tracks">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225"/>
          <a:stretch/>
        </p:blipFill>
        <p:spPr bwMode="auto">
          <a:xfrm>
            <a:off x="1128827" y="692696"/>
            <a:ext cx="7422626" cy="488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2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XCTD</a:t>
            </a:r>
            <a:endParaRPr lang="zh-TW" altLang="en-US" dirty="0"/>
          </a:p>
        </p:txBody>
      </p:sp>
      <p:sp>
        <p:nvSpPr>
          <p:cNvPr id="5" name="內容版面配置區 4"/>
          <p:cNvSpPr>
            <a:spLocks noGrp="1"/>
          </p:cNvSpPr>
          <p:nvPr>
            <p:ph idx="1"/>
          </p:nvPr>
        </p:nvSpPr>
        <p:spPr/>
        <p:txBody>
          <a:bodyPr/>
          <a:lstStyle/>
          <a:p>
            <a:r>
              <a:rPr lang="en-US" altLang="zh-TW" dirty="0">
                <a:hlinkClick r:id="rId2"/>
              </a:rPr>
              <a:t>http://www2.kaiyodai.ac.jp/~hide/enversion1/instruments.html</a:t>
            </a:r>
            <a:endParaRPr lang="en-US" altLang="zh-TW" dirty="0"/>
          </a:p>
          <a:p>
            <a:endParaRPr lang="en-US" altLang="zh-TW" dirty="0"/>
          </a:p>
          <a:p>
            <a:r>
              <a:rPr lang="en-US" altLang="zh-TW" dirty="0">
                <a:hlinkClick r:id="rId3"/>
              </a:rPr>
              <a:t>http://tokyo2016.xbt-japan.org/document/presentations/XBT-SW5/Oct6/Kizu-XCTD.pdf</a:t>
            </a:r>
            <a:endParaRPr lang="en-US" altLang="zh-TW" dirty="0"/>
          </a:p>
          <a:p>
            <a:endParaRPr lang="en-US" altLang="zh-TW" dirty="0"/>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37</a:t>
            </a:fld>
            <a:endParaRPr lang="zh-TW" altLang="en-US"/>
          </a:p>
        </p:txBody>
      </p:sp>
    </p:spTree>
    <p:extLst>
      <p:ext uri="{BB962C8B-B14F-4D97-AF65-F5344CB8AC3E}">
        <p14:creationId xmlns:p14="http://schemas.microsoft.com/office/powerpoint/2010/main" val="3411659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ARGO floats</a:t>
            </a:r>
            <a:endParaRPr lang="zh-TW" altLang="en-US" dirty="0"/>
          </a:p>
        </p:txBody>
      </p:sp>
      <p:sp>
        <p:nvSpPr>
          <p:cNvPr id="4" name="內容版面配置區 3"/>
          <p:cNvSpPr>
            <a:spLocks noGrp="1"/>
          </p:cNvSpPr>
          <p:nvPr>
            <p:ph idx="1"/>
          </p:nvPr>
        </p:nvSpPr>
        <p:spPr/>
        <p:txBody>
          <a:bodyPr/>
          <a:lstStyle/>
          <a:p>
            <a:r>
              <a:rPr lang="en-US" altLang="zh-TW" dirty="0">
                <a:hlinkClick r:id="rId2"/>
              </a:rPr>
              <a:t>http://www.jamstec.go.jp/ARGO/deepninja/</a:t>
            </a:r>
            <a:endParaRPr lang="en-US" altLang="zh-TW" dirty="0"/>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38</a:t>
            </a:fld>
            <a:endParaRPr lang="zh-TW" altLang="en-US"/>
          </a:p>
        </p:txBody>
      </p:sp>
      <p:sp>
        <p:nvSpPr>
          <p:cNvPr id="5" name="矩形 4"/>
          <p:cNvSpPr/>
          <p:nvPr/>
        </p:nvSpPr>
        <p:spPr>
          <a:xfrm>
            <a:off x="1403648" y="2996952"/>
            <a:ext cx="6192688" cy="1938992"/>
          </a:xfrm>
          <a:prstGeom prst="rect">
            <a:avLst/>
          </a:prstGeom>
        </p:spPr>
        <p:txBody>
          <a:bodyPr wrap="square">
            <a:spAutoFit/>
          </a:bodyPr>
          <a:lstStyle/>
          <a:p>
            <a:r>
              <a:rPr lang="en-US" altLang="zh-TW" sz="4000" dirty="0"/>
              <a:t>Similar to CTD, but AUTO:</a:t>
            </a:r>
          </a:p>
          <a:p>
            <a:r>
              <a:rPr lang="en-US" altLang="zh-TW" sz="4000" dirty="0"/>
              <a:t>Temperature (T), Salinity (S), Depth (D)</a:t>
            </a:r>
          </a:p>
        </p:txBody>
      </p:sp>
    </p:spTree>
    <p:extLst>
      <p:ext uri="{BB962C8B-B14F-4D97-AF65-F5344CB8AC3E}">
        <p14:creationId xmlns:p14="http://schemas.microsoft.com/office/powerpoint/2010/main" val="2851590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Argo global distribution</a:t>
            </a:r>
            <a:endParaRPr lang="zh-TW" altLang="en-US" dirty="0"/>
          </a:p>
        </p:txBody>
      </p:sp>
      <p:sp>
        <p:nvSpPr>
          <p:cNvPr id="4" name="內容版面配置區 3"/>
          <p:cNvSpPr>
            <a:spLocks noGrp="1"/>
          </p:cNvSpPr>
          <p:nvPr>
            <p:ph idx="1"/>
          </p:nvPr>
        </p:nvSpPr>
        <p:spPr/>
        <p:txBody>
          <a:bodyPr/>
          <a:lstStyle/>
          <a:p>
            <a:r>
              <a:rPr lang="en-US" altLang="zh-TW" dirty="0">
                <a:hlinkClick r:id="rId3"/>
              </a:rPr>
              <a:t>http://www.argodatamgt.org/Access-to-data/Argo-data-selection</a:t>
            </a:r>
            <a:endParaRPr lang="en-US" altLang="zh-TW" dirty="0"/>
          </a:p>
          <a:p>
            <a:endParaRPr lang="en-US" altLang="zh-TW" dirty="0"/>
          </a:p>
          <a:p>
            <a:r>
              <a:rPr lang="en-US" altLang="zh-TW" dirty="0"/>
              <a:t>Argo, Deep Ninja and bio-</a:t>
            </a:r>
            <a:r>
              <a:rPr lang="en-US" altLang="zh-TW" dirty="0" err="1"/>
              <a:t>argo</a:t>
            </a:r>
            <a:endParaRPr lang="zh-TW" altLang="en-US" dirty="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39</a:t>
            </a:fld>
            <a:endParaRPr lang="zh-TW" altLang="en-US"/>
          </a:p>
        </p:txBody>
      </p:sp>
    </p:spTree>
    <p:extLst>
      <p:ext uri="{BB962C8B-B14F-4D97-AF65-F5344CB8AC3E}">
        <p14:creationId xmlns:p14="http://schemas.microsoft.com/office/powerpoint/2010/main" val="159071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a:blip r:embed="rId2"/>
          <a:stretch>
            <a:fillRect/>
          </a:stretch>
        </p:blipFill>
        <p:spPr>
          <a:xfrm>
            <a:off x="3694" y="332656"/>
            <a:ext cx="9140305" cy="6525344"/>
          </a:xfrm>
          <a:prstGeom prst="rect">
            <a:avLst/>
          </a:prstGeom>
        </p:spPr>
      </p:pic>
    </p:spTree>
    <p:extLst>
      <p:ext uri="{BB962C8B-B14F-4D97-AF65-F5344CB8AC3E}">
        <p14:creationId xmlns:p14="http://schemas.microsoft.com/office/powerpoint/2010/main" val="3047377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p:txBody>
          <a:bodyPr/>
          <a:lstStyle/>
          <a:p>
            <a:r>
              <a:rPr lang="en-US" altLang="zh-TW" dirty="0"/>
              <a:t>Satellite observation</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050918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the equation of geostrophic currents</a:t>
            </a:r>
            <a:br>
              <a:rPr lang="en-US" altLang="zh-TW" dirty="0"/>
            </a:br>
            <a:r>
              <a:rPr lang="en-US" altLang="zh-TW" dirty="0"/>
              <a:t>(Application)</a:t>
            </a:r>
            <a:endParaRPr lang="zh-TW" altLang="en-US" dirty="0"/>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1556792"/>
            <a:ext cx="85153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物件 3"/>
          <p:cNvGraphicFramePr>
            <a:graphicFrameLocks noChangeAspect="1"/>
          </p:cNvGraphicFramePr>
          <p:nvPr>
            <p:extLst>
              <p:ext uri="{D42A27DB-BD31-4B8C-83A1-F6EECF244321}">
                <p14:modId xmlns:p14="http://schemas.microsoft.com/office/powerpoint/2010/main" val="1038490356"/>
              </p:ext>
            </p:extLst>
          </p:nvPr>
        </p:nvGraphicFramePr>
        <p:xfrm>
          <a:off x="5652120" y="4841875"/>
          <a:ext cx="2016125" cy="2016125"/>
        </p:xfrm>
        <a:graphic>
          <a:graphicData uri="http://schemas.openxmlformats.org/presentationml/2006/ole">
            <mc:AlternateContent xmlns:mc="http://schemas.openxmlformats.org/markup-compatibility/2006">
              <mc:Choice xmlns:v="urn:schemas-microsoft-com:vml" Requires="v">
                <p:oleObj spid="_x0000_s1036" name="方程式" r:id="rId5" imgW="812447" imgH="812447" progId="Equation.3">
                  <p:embed/>
                </p:oleObj>
              </mc:Choice>
              <mc:Fallback>
                <p:oleObj name="方程式" r:id="rId5" imgW="812447" imgH="8124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4841875"/>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4"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r="54284"/>
          <a:stretch/>
        </p:blipFill>
        <p:spPr bwMode="auto">
          <a:xfrm>
            <a:off x="1115616" y="5867400"/>
            <a:ext cx="205963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61496"/>
          <a:stretch/>
        </p:blipFill>
        <p:spPr bwMode="auto">
          <a:xfrm>
            <a:off x="1145704" y="4876799"/>
            <a:ext cx="1842120" cy="1051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39552" y="1628800"/>
            <a:ext cx="4477957" cy="369332"/>
          </a:xfrm>
          <a:prstGeom prst="rect">
            <a:avLst/>
          </a:prstGeom>
        </p:spPr>
        <p:txBody>
          <a:bodyPr wrap="none">
            <a:spAutoFit/>
          </a:bodyPr>
          <a:lstStyle/>
          <a:p>
            <a:r>
              <a:rPr lang="en-US" altLang="zh-TW" b="1" dirty="0"/>
              <a:t>Surface Geostrophic Currents From Altimetry</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t>41</a:t>
            </a:fld>
            <a:endParaRPr lang="zh-TW" altLang="en-US"/>
          </a:p>
        </p:txBody>
      </p:sp>
      <p:sp>
        <p:nvSpPr>
          <p:cNvPr id="6" name="矩形 5"/>
          <p:cNvSpPr/>
          <p:nvPr/>
        </p:nvSpPr>
        <p:spPr>
          <a:xfrm>
            <a:off x="1547664" y="4499828"/>
            <a:ext cx="7524328" cy="369332"/>
          </a:xfrm>
          <a:prstGeom prst="rect">
            <a:avLst/>
          </a:prstGeom>
        </p:spPr>
        <p:txBody>
          <a:bodyPr wrap="square">
            <a:spAutoFit/>
          </a:bodyPr>
          <a:lstStyle/>
          <a:p>
            <a:r>
              <a:rPr lang="en-US" altLang="zh-TW" dirty="0">
                <a:hlinkClick r:id="rId8"/>
              </a:rPr>
              <a:t>https://marine.rutgers.edu/dmcs/ms501/2004/Notes/Wilkin20041104.htm</a:t>
            </a:r>
            <a:endParaRPr lang="zh-TW" altLang="en-US" dirty="0"/>
          </a:p>
        </p:txBody>
      </p:sp>
    </p:spTree>
    <p:extLst>
      <p:ext uri="{BB962C8B-B14F-4D97-AF65-F5344CB8AC3E}">
        <p14:creationId xmlns:p14="http://schemas.microsoft.com/office/powerpoint/2010/main" val="1298146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7200" y="274638"/>
            <a:ext cx="8686800" cy="1143000"/>
          </a:xfrm>
        </p:spPr>
        <p:txBody>
          <a:bodyPr>
            <a:normAutofit fontScale="90000"/>
          </a:bodyPr>
          <a:lstStyle/>
          <a:p>
            <a:r>
              <a:rPr lang="en-US" altLang="zh-TW" dirty="0"/>
              <a:t>What are geostrophic currents (</a:t>
            </a:r>
            <a:r>
              <a:rPr lang="zh-TW" altLang="en-US" dirty="0">
                <a:sym typeface="Wingdings" pitchFamily="2" charset="2"/>
              </a:rPr>
              <a:t>地轉流</a:t>
            </a:r>
            <a:r>
              <a:rPr lang="en-US" altLang="zh-TW" dirty="0"/>
              <a:t>)?</a:t>
            </a:r>
            <a:endParaRPr lang="zh-TW" altLang="en-US" dirty="0"/>
          </a:p>
        </p:txBody>
      </p:sp>
      <p:sp>
        <p:nvSpPr>
          <p:cNvPr id="4" name="內容版面配置區 3"/>
          <p:cNvSpPr>
            <a:spLocks noGrp="1"/>
          </p:cNvSpPr>
          <p:nvPr>
            <p:ph idx="1"/>
          </p:nvPr>
        </p:nvSpPr>
        <p:spPr/>
        <p:txBody>
          <a:bodyPr/>
          <a:lstStyle/>
          <a:p>
            <a:r>
              <a:rPr lang="en-US" altLang="zh-TW" dirty="0"/>
              <a:t>Discussion</a:t>
            </a:r>
            <a:endParaRPr lang="zh-TW" altLang="en-US" dirty="0"/>
          </a:p>
        </p:txBody>
      </p:sp>
    </p:spTree>
    <p:extLst>
      <p:ext uri="{BB962C8B-B14F-4D97-AF65-F5344CB8AC3E}">
        <p14:creationId xmlns:p14="http://schemas.microsoft.com/office/powerpoint/2010/main" val="1503358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211669"/>
            <a:ext cx="9144000" cy="646331"/>
          </a:xfrm>
          <a:prstGeom prst="rect">
            <a:avLst/>
          </a:prstGeom>
        </p:spPr>
        <p:txBody>
          <a:bodyPr wrap="square">
            <a:spAutoFit/>
          </a:bodyPr>
          <a:lstStyle/>
          <a:p>
            <a:r>
              <a:rPr lang="en-US" altLang="zh-TW" dirty="0">
                <a:hlinkClick r:id="rId3"/>
              </a:rPr>
              <a:t>http://earth.rice.edu/mtpe/hydro/hydrosphere/hot/enso/enso_ssh.html</a:t>
            </a:r>
            <a:endParaRPr lang="en-US" altLang="zh-TW" dirty="0"/>
          </a:p>
          <a:p>
            <a:r>
              <a:rPr lang="en-US" altLang="zh-TW" dirty="0"/>
              <a:t>Provided by NASA</a:t>
            </a:r>
            <a:endParaRPr lang="zh-TW" altLang="en-US" dirty="0"/>
          </a:p>
        </p:txBody>
      </p:sp>
      <p:pic>
        <p:nvPicPr>
          <p:cNvPr id="92162" name="Picture 2" descr="J:\CLASS\海洋遙測_大四\class_ppt\6_Elnino_SSH_Kelvin.gif"/>
          <p:cNvPicPr>
            <a:picLocks noChangeAspect="1" noChangeArrowheads="1" noCrop="1"/>
          </p:cNvPicPr>
          <p:nvPr/>
        </p:nvPicPr>
        <p:blipFill>
          <a:blip r:embed="rId4" cstate="print"/>
          <a:srcRect/>
          <a:stretch>
            <a:fillRect/>
          </a:stretch>
        </p:blipFill>
        <p:spPr bwMode="auto">
          <a:xfrm>
            <a:off x="0" y="1680083"/>
            <a:ext cx="9144000" cy="4071937"/>
          </a:xfrm>
          <a:prstGeom prst="rect">
            <a:avLst/>
          </a:prstGeom>
          <a:noFill/>
        </p:spPr>
      </p:pic>
      <p:sp>
        <p:nvSpPr>
          <p:cNvPr id="4" name="矩形 3"/>
          <p:cNvSpPr/>
          <p:nvPr/>
        </p:nvSpPr>
        <p:spPr>
          <a:xfrm>
            <a:off x="4572000" y="1465770"/>
            <a:ext cx="4572000" cy="4643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標題 2"/>
          <p:cNvSpPr>
            <a:spLocks noGrp="1"/>
          </p:cNvSpPr>
          <p:nvPr>
            <p:ph type="title"/>
          </p:nvPr>
        </p:nvSpPr>
        <p:spPr/>
        <p:txBody>
          <a:bodyPr/>
          <a:lstStyle/>
          <a:p>
            <a:r>
              <a:rPr lang="en-US" altLang="zh-TW" dirty="0"/>
              <a:t>Sea surface height from space</a:t>
            </a:r>
            <a:endParaRPr lang="zh-TW" altLang="en-US" dirty="0"/>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43</a:t>
            </a:fld>
            <a:endParaRPr lang="zh-TW" altLang="en-US"/>
          </a:p>
        </p:txBody>
      </p:sp>
    </p:spTree>
    <p:extLst>
      <p:ext uri="{BB962C8B-B14F-4D97-AF65-F5344CB8AC3E}">
        <p14:creationId xmlns:p14="http://schemas.microsoft.com/office/powerpoint/2010/main" val="1890704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8229600" cy="1143000"/>
          </a:xfrm>
        </p:spPr>
        <p:txBody>
          <a:bodyPr>
            <a:normAutofit fontScale="90000"/>
          </a:bodyPr>
          <a:lstStyle/>
          <a:p>
            <a:r>
              <a:rPr lang="en-US" altLang="zh-TW" dirty="0"/>
              <a:t>Sea surface temperature from space</a:t>
            </a:r>
            <a:br>
              <a:rPr lang="en-US" altLang="zh-TW" dirty="0"/>
            </a:br>
            <a:r>
              <a:rPr lang="en-US" altLang="zh-TW" dirty="0"/>
              <a:t>What do you see?</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44</a:t>
            </a:fld>
            <a:endParaRPr lang="zh-TW" altLang="en-US"/>
          </a:p>
        </p:txBody>
      </p:sp>
      <p:pic>
        <p:nvPicPr>
          <p:cNvPr id="105474" name="Picture 2" descr="File:East coast sst tra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232230"/>
            <a:ext cx="6246118" cy="545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57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分組討論</a:t>
            </a:r>
          </a:p>
        </p:txBody>
      </p:sp>
      <p:sp>
        <p:nvSpPr>
          <p:cNvPr id="3" name="內容版面配置區 2"/>
          <p:cNvSpPr>
            <a:spLocks noGrp="1"/>
          </p:cNvSpPr>
          <p:nvPr>
            <p:ph idx="1"/>
          </p:nvPr>
        </p:nvSpPr>
        <p:spPr/>
        <p:txBody>
          <a:bodyPr>
            <a:normAutofit fontScale="92500" lnSpcReduction="10000"/>
          </a:bodyPr>
          <a:lstStyle/>
          <a:p>
            <a:r>
              <a:rPr lang="zh-TW" altLang="en-US" dirty="0"/>
              <a:t>哪種觀測海流的方法比較好</a:t>
            </a:r>
            <a:r>
              <a:rPr lang="en-US" altLang="zh-TW" dirty="0"/>
              <a:t>?</a:t>
            </a:r>
            <a:r>
              <a:rPr lang="zh-TW" altLang="en-US" dirty="0"/>
              <a:t> 為什麼</a:t>
            </a:r>
            <a:r>
              <a:rPr lang="en-US" altLang="zh-TW" dirty="0"/>
              <a:t>?</a:t>
            </a:r>
          </a:p>
          <a:p>
            <a:r>
              <a:rPr lang="zh-TW" altLang="en-US" dirty="0"/>
              <a:t>這些觀測海流的方法有哪些優缺點</a:t>
            </a:r>
            <a:r>
              <a:rPr lang="en-US" altLang="zh-TW" dirty="0"/>
              <a:t>?</a:t>
            </a:r>
          </a:p>
          <a:p>
            <a:r>
              <a:rPr lang="zh-TW" altLang="en-US" dirty="0"/>
              <a:t>觀測海流的方法目前有哪些問題</a:t>
            </a:r>
            <a:r>
              <a:rPr lang="en-US" altLang="zh-TW" dirty="0"/>
              <a:t>(</a:t>
            </a:r>
            <a:r>
              <a:rPr lang="zh-TW" altLang="en-US" dirty="0"/>
              <a:t>不足之處</a:t>
            </a:r>
            <a:r>
              <a:rPr lang="en-US" altLang="zh-TW" dirty="0"/>
              <a:t>)?</a:t>
            </a:r>
          </a:p>
          <a:p>
            <a:endParaRPr lang="en-US" altLang="zh-TW" dirty="0"/>
          </a:p>
          <a:p>
            <a:r>
              <a:rPr lang="zh-TW" altLang="en-US" dirty="0"/>
              <a:t>分組</a:t>
            </a:r>
            <a:r>
              <a:rPr lang="en-US" altLang="zh-TW" dirty="0"/>
              <a:t>3~4</a:t>
            </a:r>
            <a:r>
              <a:rPr lang="zh-TW" altLang="en-US" dirty="0"/>
              <a:t>人</a:t>
            </a:r>
            <a:r>
              <a:rPr lang="en-US" altLang="zh-TW" dirty="0"/>
              <a:t>, </a:t>
            </a:r>
            <a:r>
              <a:rPr lang="zh-TW" altLang="en-US" dirty="0"/>
              <a:t>用筆紙寫下討論結果後交上</a:t>
            </a:r>
            <a:r>
              <a:rPr lang="en-US" altLang="zh-TW" dirty="0"/>
              <a:t>(</a:t>
            </a:r>
            <a:r>
              <a:rPr lang="zh-TW" altLang="en-US" dirty="0"/>
              <a:t>註明姓名</a:t>
            </a:r>
            <a:r>
              <a:rPr lang="en-US" altLang="zh-TW" dirty="0"/>
              <a:t>), </a:t>
            </a:r>
            <a:r>
              <a:rPr lang="zh-TW" altLang="en-US" dirty="0"/>
              <a:t>上臺報告 </a:t>
            </a:r>
            <a:endParaRPr lang="en-US" altLang="zh-TW" dirty="0"/>
          </a:p>
          <a:p>
            <a:endParaRPr lang="zh-TW" altLang="en-US" dirty="0"/>
          </a:p>
          <a:p>
            <a:r>
              <a:rPr lang="zh-TW" altLang="en-US" dirty="0"/>
              <a:t>大家選出最好的一組 </a:t>
            </a:r>
            <a:endParaRPr lang="en-US" altLang="zh-TW" dirty="0" smtClean="0"/>
          </a:p>
          <a:p>
            <a:r>
              <a:rPr lang="zh-TW" altLang="en-US" dirty="0" smtClean="0"/>
              <a:t>必須</a:t>
            </a:r>
            <a:r>
              <a:rPr lang="zh-TW" altLang="en-US" dirty="0"/>
              <a:t>說服別人為什麼那組最好</a:t>
            </a:r>
          </a:p>
        </p:txBody>
      </p:sp>
    </p:spTree>
    <p:extLst>
      <p:ext uri="{BB962C8B-B14F-4D97-AF65-F5344CB8AC3E}">
        <p14:creationId xmlns:p14="http://schemas.microsoft.com/office/powerpoint/2010/main" val="246393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reading</a:t>
            </a:r>
            <a:endParaRPr lang="zh-TW" altLang="en-US" dirty="0"/>
          </a:p>
        </p:txBody>
      </p:sp>
      <p:sp>
        <p:nvSpPr>
          <p:cNvPr id="3" name="內容版面配置區 2"/>
          <p:cNvSpPr>
            <a:spLocks noGrp="1"/>
          </p:cNvSpPr>
          <p:nvPr>
            <p:ph idx="1"/>
          </p:nvPr>
        </p:nvSpPr>
        <p:spPr/>
        <p:txBody>
          <a:bodyPr/>
          <a:lstStyle/>
          <a:p>
            <a:r>
              <a:rPr lang="en-US" altLang="zh-TW" dirty="0">
                <a:hlinkClick r:id="rId2"/>
              </a:rPr>
              <a:t>http://www.physocean.icm.csic.es/IntroOc/contents-en.html</a:t>
            </a:r>
            <a:endParaRPr lang="en-US" altLang="zh-TW" dirty="0"/>
          </a:p>
          <a:p>
            <a:endParaRPr lang="en-US" altLang="zh-TW" dirty="0"/>
          </a:p>
          <a:p>
            <a:r>
              <a:rPr lang="en-US" altLang="zh-TW" dirty="0">
                <a:hlinkClick r:id="rId3"/>
              </a:rPr>
              <a:t>http://w3.oc.ntu.edu.tw/chap4/chap4.htm</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263847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1143000"/>
          </a:xfrm>
        </p:spPr>
        <p:txBody>
          <a:bodyPr>
            <a:normAutofit fontScale="90000"/>
          </a:bodyPr>
          <a:lstStyle/>
          <a:p>
            <a:r>
              <a:rPr lang="en-US" altLang="zh-TW" dirty="0"/>
              <a:t>Homework 3</a:t>
            </a:r>
            <a:r>
              <a:rPr lang="zh-TW" altLang="en-US" dirty="0"/>
              <a:t> </a:t>
            </a:r>
            <a:r>
              <a:rPr lang="en-US" altLang="zh-TW" dirty="0"/>
              <a:t>(</a:t>
            </a:r>
            <a:r>
              <a:rPr lang="zh-TW" altLang="en-US" dirty="0"/>
              <a:t>繳交期限</a:t>
            </a:r>
            <a:r>
              <a:rPr lang="en-US" altLang="zh-TW" dirty="0"/>
              <a:t>: 2020/3/24)</a:t>
            </a:r>
            <a:br>
              <a:rPr lang="en-US" altLang="zh-TW" dirty="0"/>
            </a:br>
            <a:r>
              <a:rPr lang="zh-TW" altLang="en-US" dirty="0"/>
              <a:t>遲交以</a:t>
            </a:r>
            <a:r>
              <a:rPr lang="en-US" altLang="zh-TW" dirty="0"/>
              <a:t>50%</a:t>
            </a:r>
            <a:r>
              <a:rPr lang="zh-TW" altLang="en-US" dirty="0"/>
              <a:t>計算</a:t>
            </a:r>
            <a:endParaRPr lang="zh-TW" altLang="en-US" sz="4000" dirty="0"/>
          </a:p>
        </p:txBody>
      </p:sp>
      <p:sp>
        <p:nvSpPr>
          <p:cNvPr id="3" name="內容版面配置區 2"/>
          <p:cNvSpPr>
            <a:spLocks noGrp="1"/>
          </p:cNvSpPr>
          <p:nvPr>
            <p:ph idx="1"/>
          </p:nvPr>
        </p:nvSpPr>
        <p:spPr>
          <a:xfrm>
            <a:off x="539552" y="1124744"/>
            <a:ext cx="8604448" cy="5069160"/>
          </a:xfrm>
        </p:spPr>
        <p:txBody>
          <a:bodyPr>
            <a:normAutofit/>
          </a:bodyPr>
          <a:lstStyle/>
          <a:p>
            <a:r>
              <a:rPr lang="en-US" altLang="zh-TW" dirty="0"/>
              <a:t>Try to </a:t>
            </a:r>
            <a:r>
              <a:rPr lang="en-US" altLang="zh-TW" dirty="0" err="1"/>
              <a:t>google</a:t>
            </a:r>
            <a:r>
              <a:rPr lang="en-US" altLang="zh-TW" dirty="0"/>
              <a:t>: When and where the earliest profiles of temperature and salinity were obtained?</a:t>
            </a:r>
            <a:endParaRPr lang="zh-TW" altLang="en-US" dirty="0"/>
          </a:p>
          <a:p>
            <a:r>
              <a:rPr lang="en-US" altLang="zh-TW" dirty="0"/>
              <a:t>Send your work in a </a:t>
            </a:r>
            <a:r>
              <a:rPr lang="en-US" altLang="zh-TW" dirty="0" err="1"/>
              <a:t>docx</a:t>
            </a:r>
            <a:r>
              <a:rPr lang="en-US" altLang="zh-TW" dirty="0"/>
              <a:t> word file (filename: hw03_yourname.docx) </a:t>
            </a:r>
          </a:p>
          <a:p>
            <a:pPr marL="0" indent="0">
              <a:buNone/>
            </a:pPr>
            <a:r>
              <a:rPr lang="en-US" altLang="zh-TW" dirty="0"/>
              <a:t>    to </a:t>
            </a:r>
            <a:r>
              <a:rPr lang="en-US" altLang="zh-TW" dirty="0">
                <a:hlinkClick r:id="rId2"/>
              </a:rPr>
              <a:t>https://driveuploader.com/upload/lVD4ycOKfP/</a:t>
            </a:r>
            <a:endParaRPr lang="en-US" altLang="zh-TW" dirty="0"/>
          </a:p>
          <a:p>
            <a:endParaRPr lang="en-US" altLang="zh-TW" dirty="0"/>
          </a:p>
          <a:p>
            <a:r>
              <a:rPr lang="en-US" altLang="zh-TW" dirty="0">
                <a:solidFill>
                  <a:srgbClr val="FF0000"/>
                </a:solidFill>
              </a:rPr>
              <a:t>{need your laptop next lesson}</a:t>
            </a:r>
            <a:endParaRPr lang="zh-TW" altLang="en-US" dirty="0"/>
          </a:p>
        </p:txBody>
      </p:sp>
    </p:spTree>
    <p:extLst>
      <p:ext uri="{BB962C8B-B14F-4D97-AF65-F5344CB8AC3E}">
        <p14:creationId xmlns:p14="http://schemas.microsoft.com/office/powerpoint/2010/main" val="398227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a:blip r:embed="rId2"/>
          <a:stretch>
            <a:fillRect/>
          </a:stretch>
        </p:blipFill>
        <p:spPr>
          <a:xfrm>
            <a:off x="1331640" y="1124744"/>
            <a:ext cx="6408712" cy="4896544"/>
          </a:xfrm>
          <a:prstGeom prst="rect">
            <a:avLst/>
          </a:prstGeom>
        </p:spPr>
      </p:pic>
    </p:spTree>
    <p:extLst>
      <p:ext uri="{BB962C8B-B14F-4D97-AF65-F5344CB8AC3E}">
        <p14:creationId xmlns:p14="http://schemas.microsoft.com/office/powerpoint/2010/main" val="3410927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52736"/>
            <a:ext cx="8136904" cy="5040560"/>
          </a:xfrm>
          <a:prstGeom prst="rect">
            <a:avLst/>
          </a:prstGeom>
          <a:noFill/>
        </p:spPr>
      </p:pic>
    </p:spTree>
    <p:extLst>
      <p:ext uri="{BB962C8B-B14F-4D97-AF65-F5344CB8AC3E}">
        <p14:creationId xmlns:p14="http://schemas.microsoft.com/office/powerpoint/2010/main" val="2098471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擷取.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17" y="1052736"/>
            <a:ext cx="8939535" cy="488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8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擷取.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271" y="1700808"/>
            <a:ext cx="3715937" cy="374614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1082 </a:t>
            </a:r>
            <a:r>
              <a:rPr lang="zh-TW" altLang="en-US" dirty="0" smtClean="0"/>
              <a:t>洋流</a:t>
            </a:r>
            <a:r>
              <a:rPr lang="zh-TW" altLang="en-US" dirty="0"/>
              <a:t>觀測</a:t>
            </a:r>
            <a:r>
              <a:rPr lang="zh-TW" altLang="en-US" dirty="0" smtClean="0"/>
              <a:t>分析 </a:t>
            </a:r>
            <a:r>
              <a:rPr lang="en-US" altLang="zh-TW" dirty="0"/>
              <a:t>line</a:t>
            </a:r>
            <a:r>
              <a:rPr lang="zh-TW" altLang="en-US" dirty="0"/>
              <a:t>群組</a:t>
            </a:r>
          </a:p>
        </p:txBody>
      </p:sp>
      <p:sp>
        <p:nvSpPr>
          <p:cNvPr id="4" name="矩形 3"/>
          <p:cNvSpPr/>
          <p:nvPr/>
        </p:nvSpPr>
        <p:spPr>
          <a:xfrm>
            <a:off x="1619672" y="5661248"/>
            <a:ext cx="6895221" cy="646331"/>
          </a:xfrm>
          <a:prstGeom prst="rect">
            <a:avLst/>
          </a:prstGeom>
        </p:spPr>
        <p:txBody>
          <a:bodyPr wrap="none">
            <a:spAutoFit/>
          </a:bodyPr>
          <a:lstStyle/>
          <a:p>
            <a:r>
              <a:rPr lang="en-US" altLang="zh-TW" sz="3600" dirty="0"/>
              <a:t>https://line.me/R/ti/g/p3nlQBYWcP</a:t>
            </a:r>
            <a:endParaRPr lang="zh-TW" altLang="en-US" sz="3600" dirty="0"/>
          </a:p>
        </p:txBody>
      </p:sp>
    </p:spTree>
    <p:extLst>
      <p:ext uri="{BB962C8B-B14F-4D97-AF65-F5344CB8AC3E}">
        <p14:creationId xmlns:p14="http://schemas.microsoft.com/office/powerpoint/2010/main" val="28083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a:t>Some methods of observing ocean currents</a:t>
            </a:r>
            <a:endParaRPr lang="zh-TW" altLang="en-US" dirty="0"/>
          </a:p>
        </p:txBody>
      </p:sp>
      <p:sp>
        <p:nvSpPr>
          <p:cNvPr id="4" name="副標題 3"/>
          <p:cNvSpPr>
            <a:spLocks noGrp="1"/>
          </p:cNvSpPr>
          <p:nvPr>
            <p:ph type="subTitle" idx="1"/>
          </p:nvPr>
        </p:nvSpPr>
        <p:spPr/>
        <p:txBody>
          <a:bodyPr/>
          <a:lstStyle/>
          <a:p>
            <a:r>
              <a:rPr lang="en-US" altLang="zh-TW" dirty="0"/>
              <a:t>Methods of observing currents: </a:t>
            </a:r>
          </a:p>
          <a:p>
            <a:r>
              <a:rPr lang="en-US" altLang="zh-TW" dirty="0"/>
              <a:t>In-situ and satellite/remote-sensing observations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9</a:t>
            </a:fld>
            <a:endParaRPr lang="zh-TW" altLang="en-US"/>
          </a:p>
        </p:txBody>
      </p:sp>
    </p:spTree>
    <p:extLst>
      <p:ext uri="{BB962C8B-B14F-4D97-AF65-F5344CB8AC3E}">
        <p14:creationId xmlns:p14="http://schemas.microsoft.com/office/powerpoint/2010/main" val="135864217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C4F5B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C4F5B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TotalTime>
  <Words>1083</Words>
  <Application>Microsoft Office PowerPoint</Application>
  <PresentationFormat>如螢幕大小 (4:3)</PresentationFormat>
  <Paragraphs>235</Paragraphs>
  <Slides>47</Slides>
  <Notes>15</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47</vt:i4>
      </vt:variant>
    </vt:vector>
  </HeadingPairs>
  <TitlesOfParts>
    <vt:vector size="49" baseType="lpstr">
      <vt:lpstr>Office 佈景主題</vt:lpstr>
      <vt:lpstr>方程式</vt:lpstr>
      <vt:lpstr>Homework #2 (Discussion)</vt:lpstr>
      <vt:lpstr>Discussion</vt:lpstr>
      <vt:lpstr>PowerPoint 簡報</vt:lpstr>
      <vt:lpstr>PowerPoint 簡報</vt:lpstr>
      <vt:lpstr>PowerPoint 簡報</vt:lpstr>
      <vt:lpstr>PowerPoint 簡報</vt:lpstr>
      <vt:lpstr>PowerPoint 簡報</vt:lpstr>
      <vt:lpstr>1082 洋流觀測分析 line群組</vt:lpstr>
      <vt:lpstr>Some methods of observing ocean currents</vt:lpstr>
      <vt:lpstr>What methods that you know to observe ocean current?</vt:lpstr>
      <vt:lpstr>Two major types of measurements for ocean currents</vt:lpstr>
      <vt:lpstr>PowerPoint 簡報</vt:lpstr>
      <vt:lpstr>Lagrangian Measurements</vt:lpstr>
      <vt:lpstr>ARGOS drifter</vt:lpstr>
      <vt:lpstr>Lagrangian Observation</vt:lpstr>
      <vt:lpstr>"spaghetti" plot/ current chart</vt:lpstr>
      <vt:lpstr>Showing  "spaghetti" plot/ current chart</vt:lpstr>
      <vt:lpstr>Global wind-driven circulation, gyre, western boundary currents</vt:lpstr>
      <vt:lpstr>Eddy currents and inertial currents</vt:lpstr>
      <vt:lpstr>Eulerian Measurements</vt:lpstr>
      <vt:lpstr>Current Meters</vt:lpstr>
      <vt:lpstr>Setting the  Current Meters</vt:lpstr>
      <vt:lpstr>Current Meters</vt:lpstr>
      <vt:lpstr>Current Meters</vt:lpstr>
      <vt:lpstr>WOCE moored current meter arrays</vt:lpstr>
      <vt:lpstr>ADCP (Acoustic Doppler Current Profiler)</vt:lpstr>
      <vt:lpstr>Doppler Shift/Effect in general </vt:lpstr>
      <vt:lpstr>Doppler Shift/Effect</vt:lpstr>
      <vt:lpstr>PowerPoint 簡報</vt:lpstr>
      <vt:lpstr>Hearing the Doppler Effect  (都卜勒效應) </vt:lpstr>
      <vt:lpstr>PowerPoint 簡報</vt:lpstr>
      <vt:lpstr>Ship-mounted ADCP</vt:lpstr>
      <vt:lpstr>HF Doppler  radar systems</vt:lpstr>
      <vt:lpstr>CTD</vt:lpstr>
      <vt:lpstr>PowerPoint 簡報</vt:lpstr>
      <vt:lpstr>WOCE one-time hydrographic sections</vt:lpstr>
      <vt:lpstr>XCTD</vt:lpstr>
      <vt:lpstr>ARGO floats</vt:lpstr>
      <vt:lpstr>Argo global distribution</vt:lpstr>
      <vt:lpstr>Satellite observation</vt:lpstr>
      <vt:lpstr>the equation of geostrophic currents (Application)</vt:lpstr>
      <vt:lpstr>What are geostrophic currents (地轉流)?</vt:lpstr>
      <vt:lpstr>Sea surface height from space</vt:lpstr>
      <vt:lpstr>Sea surface temperature from space What do you see?</vt:lpstr>
      <vt:lpstr>分組討論</vt:lpstr>
      <vt:lpstr>More reading</vt:lpstr>
      <vt:lpstr>Homework 3 (繳交期限: 2020/3/24) 遲交以50%計算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in Time</dc:title>
  <dc:creator>adm</dc:creator>
  <cp:lastModifiedBy>Chow</cp:lastModifiedBy>
  <cp:revision>115</cp:revision>
  <dcterms:created xsi:type="dcterms:W3CDTF">2018-03-06T04:34:27Z</dcterms:created>
  <dcterms:modified xsi:type="dcterms:W3CDTF">2020-03-18T09:06:35Z</dcterms:modified>
</cp:coreProperties>
</file>